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 id="2147483663" r:id="rId2"/>
  </p:sldMasterIdLst>
  <p:notesMasterIdLst>
    <p:notesMasterId r:id="rId40"/>
  </p:notesMasterIdLst>
  <p:sldIdLst>
    <p:sldId id="1800" r:id="rId3"/>
    <p:sldId id="2391" r:id="rId4"/>
    <p:sldId id="2392" r:id="rId5"/>
    <p:sldId id="2366" r:id="rId6"/>
    <p:sldId id="2368" r:id="rId7"/>
    <p:sldId id="2369" r:id="rId8"/>
    <p:sldId id="2370" r:id="rId9"/>
    <p:sldId id="2393" r:id="rId10"/>
    <p:sldId id="2372" r:id="rId11"/>
    <p:sldId id="2375" r:id="rId12"/>
    <p:sldId id="2377" r:id="rId13"/>
    <p:sldId id="2378" r:id="rId14"/>
    <p:sldId id="2379" r:id="rId15"/>
    <p:sldId id="2380" r:id="rId16"/>
    <p:sldId id="2381" r:id="rId17"/>
    <p:sldId id="2307" r:id="rId18"/>
    <p:sldId id="2382" r:id="rId19"/>
    <p:sldId id="2362" r:id="rId20"/>
    <p:sldId id="2383" r:id="rId21"/>
    <p:sldId id="2384" r:id="rId22"/>
    <p:sldId id="2385" r:id="rId23"/>
    <p:sldId id="2386" r:id="rId24"/>
    <p:sldId id="2387" r:id="rId25"/>
    <p:sldId id="2388" r:id="rId26"/>
    <p:sldId id="2394" r:id="rId27"/>
    <p:sldId id="2390" r:id="rId28"/>
    <p:sldId id="767" r:id="rId29"/>
    <p:sldId id="768" r:id="rId30"/>
    <p:sldId id="770" r:id="rId31"/>
    <p:sldId id="771" r:id="rId32"/>
    <p:sldId id="772" r:id="rId33"/>
    <p:sldId id="2389" r:id="rId34"/>
    <p:sldId id="774" r:id="rId35"/>
    <p:sldId id="2360" r:id="rId36"/>
    <p:sldId id="2361" r:id="rId37"/>
    <p:sldId id="2365" r:id="rId38"/>
    <p:sldId id="2359" r:id="rId39"/>
  </p:sldIdLst>
  <p:sldSz cx="12192000" cy="6858000"/>
  <p:notesSz cx="6858000" cy="9144000"/>
  <p:embeddedFontLst>
    <p:embeddedFont>
      <p:font typeface="맑은 고딕" panose="020B0503020000020004" pitchFamily="34" charset="-127"/>
      <p:regular r:id="rId41"/>
      <p:bold r:id="rId42"/>
    </p:embeddedFont>
    <p:embeddedFont>
      <p:font typeface="Fira Sans Extra Condensed" panose="020F0502020204030204" pitchFamily="34" charset="0"/>
      <p:regular r:id="rId43"/>
      <p:bold r:id="rId44"/>
      <p:italic r:id="rId45"/>
      <p:boldItalic r:id="rId46"/>
    </p:embeddedFont>
    <p:embeddedFont>
      <p:font typeface="Roboto" panose="02000000000000000000" pitchFamily="2" charset="0"/>
      <p:regular r:id="rId47"/>
      <p:bold r:id="rId48"/>
      <p:italic r:id="rId49"/>
      <p:boldItalic r:id="rId50"/>
    </p:embeddedFont>
    <p:embeddedFont>
      <p:font typeface="Times" panose="02020603050405020304" pitchFamily="18" charset="0"/>
      <p:regular r:id="rId51"/>
      <p:bold r:id="rId52"/>
      <p:italic r:id="rId53"/>
      <p:boldItalic r:id="rId5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0801" autoAdjust="0"/>
    <p:restoredTop sz="86411"/>
  </p:normalViewPr>
  <p:slideViewPr>
    <p:cSldViewPr snapToGrid="0">
      <p:cViewPr varScale="1">
        <p:scale>
          <a:sx n="99" d="100"/>
          <a:sy n="99" d="100"/>
        </p:scale>
        <p:origin x="184" y="192"/>
      </p:cViewPr>
      <p:guideLst/>
    </p:cSldViewPr>
  </p:slideViewPr>
  <p:outlineViewPr>
    <p:cViewPr>
      <p:scale>
        <a:sx n="33" d="100"/>
        <a:sy n="33" d="100"/>
      </p:scale>
      <p:origin x="0" y="-81704"/>
    </p:cViewPr>
  </p:outlineViewPr>
  <p:notesTextViewPr>
    <p:cViewPr>
      <p:scale>
        <a:sx n="1" d="1"/>
        <a:sy n="1" d="1"/>
      </p:scale>
      <p:origin x="0" y="0"/>
    </p:cViewPr>
  </p:notesTextViewPr>
  <p:notesViewPr>
    <p:cSldViewPr snapToGrid="0">
      <p:cViewPr varScale="1">
        <p:scale>
          <a:sx n="87" d="100"/>
          <a:sy n="87" d="100"/>
        </p:scale>
        <p:origin x="3904" y="2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font" Target="fonts/font2.fntdata"/><Relationship Id="rId47" Type="http://schemas.openxmlformats.org/officeDocument/2006/relationships/font" Target="fonts/font7.fntdata"/><Relationship Id="rId50" Type="http://schemas.openxmlformats.org/officeDocument/2006/relationships/font" Target="fonts/font10.fntdata"/><Relationship Id="rId55"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notesMaster" Target="notesMasters/notesMaster1.xml"/><Relationship Id="rId45" Type="http://schemas.openxmlformats.org/officeDocument/2006/relationships/font" Target="fonts/font5.fntdata"/><Relationship Id="rId53" Type="http://schemas.openxmlformats.org/officeDocument/2006/relationships/font" Target="fonts/font13.fntdata"/><Relationship Id="rId58" Type="http://schemas.openxmlformats.org/officeDocument/2006/relationships/tableStyles" Target="tableStyles.xml"/><Relationship Id="rId5" Type="http://schemas.openxmlformats.org/officeDocument/2006/relationships/slide" Target="slides/slide3.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font" Target="fonts/font3.fntdata"/><Relationship Id="rId48" Type="http://schemas.openxmlformats.org/officeDocument/2006/relationships/font" Target="fonts/font8.fntdata"/><Relationship Id="rId56"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font" Target="fonts/font11.fntdata"/><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font" Target="fonts/font6.fntdata"/><Relationship Id="rId20" Type="http://schemas.openxmlformats.org/officeDocument/2006/relationships/slide" Target="slides/slide18.xml"/><Relationship Id="rId41" Type="http://schemas.openxmlformats.org/officeDocument/2006/relationships/font" Target="fonts/font1.fntdata"/><Relationship Id="rId54" Type="http://schemas.openxmlformats.org/officeDocument/2006/relationships/font" Target="fonts/font14.fntdata"/><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font" Target="fonts/font9.fntdata"/><Relationship Id="rId57" Type="http://schemas.openxmlformats.org/officeDocument/2006/relationships/theme" Target="theme/theme1.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font" Target="fonts/font4.fntdata"/><Relationship Id="rId52" Type="http://schemas.openxmlformats.org/officeDocument/2006/relationships/font" Target="fonts/font12.fntdata"/></Relationships>
</file>

<file path=ppt/charts/_rels/chart1.xml.rels><?xml version="1.0" encoding="UTF-8" standalone="yes"?>
<Relationships xmlns="http://schemas.openxmlformats.org/package/2006/relationships"><Relationship Id="rId3" Type="http://schemas.openxmlformats.org/officeDocument/2006/relationships/oleObject" Target="file:///D:\Download\Zalo%20Received%20Files\23.09.2024%20PLnangluongtrongdiem2023%20Final%20(Trinh%20CP)%20(1).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1"/>
          <c:order val="1"/>
          <c:tx>
            <c:strRef>
              <c:f>Sheet1!$E$4</c:f>
              <c:strCache>
                <c:ptCount val="1"/>
                <c:pt idx="0">
                  <c:v>Năng lượng tiêu thụ</c:v>
                </c:pt>
              </c:strCache>
            </c:strRef>
          </c:tx>
          <c:spPr>
            <a:solidFill>
              <a:srgbClr val="00B050"/>
            </a:solid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1">
                <a:spAutoFit/>
              </a:bodyPr>
              <a:lstStyle/>
              <a:p>
                <a:pPr>
                  <a:defRPr sz="500" b="0" i="0" u="none" strike="noStrike" kern="1200" baseline="0">
                    <a:solidFill>
                      <a:schemeClr val="tx1">
                        <a:lumMod val="75000"/>
                        <a:lumOff val="25000"/>
                      </a:schemeClr>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Sheet1!$C$5:$C$10</c:f>
              <c:numCache>
                <c:formatCode>General</c:formatCode>
                <c:ptCount val="6"/>
                <c:pt idx="0">
                  <c:v>2017</c:v>
                </c:pt>
                <c:pt idx="1">
                  <c:v>2018</c:v>
                </c:pt>
                <c:pt idx="2">
                  <c:v>2019</c:v>
                </c:pt>
                <c:pt idx="3">
                  <c:v>2020</c:v>
                </c:pt>
                <c:pt idx="4">
                  <c:v>2021</c:v>
                </c:pt>
                <c:pt idx="5">
                  <c:v>2023</c:v>
                </c:pt>
              </c:numCache>
            </c:numRef>
          </c:cat>
          <c:val>
            <c:numRef>
              <c:f>Sheet1!$E$5:$E$10</c:f>
              <c:numCache>
                <c:formatCode>General</c:formatCode>
                <c:ptCount val="6"/>
                <c:pt idx="0">
                  <c:v>24126</c:v>
                </c:pt>
                <c:pt idx="1">
                  <c:v>26750</c:v>
                </c:pt>
                <c:pt idx="2">
                  <c:v>35997</c:v>
                </c:pt>
                <c:pt idx="3">
                  <c:v>34294</c:v>
                </c:pt>
                <c:pt idx="4">
                  <c:v>51394</c:v>
                </c:pt>
                <c:pt idx="5">
                  <c:v>40586</c:v>
                </c:pt>
              </c:numCache>
            </c:numRef>
          </c:val>
          <c:extLst>
            <c:ext xmlns:c16="http://schemas.microsoft.com/office/drawing/2014/chart" uri="{C3380CC4-5D6E-409C-BE32-E72D297353CC}">
              <c16:uniqueId val="{00000000-5D3F-474C-A1A2-8813AC8CD880}"/>
            </c:ext>
          </c:extLst>
        </c:ser>
        <c:dLbls>
          <c:showLegendKey val="0"/>
          <c:showVal val="0"/>
          <c:showCatName val="0"/>
          <c:showSerName val="0"/>
          <c:showPercent val="0"/>
          <c:showBubbleSize val="0"/>
        </c:dLbls>
        <c:gapWidth val="219"/>
        <c:overlap val="-27"/>
        <c:axId val="308843616"/>
        <c:axId val="308841536"/>
      </c:barChart>
      <c:lineChart>
        <c:grouping val="standard"/>
        <c:varyColors val="0"/>
        <c:ser>
          <c:idx val="0"/>
          <c:order val="0"/>
          <c:tx>
            <c:strRef>
              <c:f>Sheet1!$D$4</c:f>
              <c:strCache>
                <c:ptCount val="1"/>
                <c:pt idx="0">
                  <c:v>Số lượng DEU</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Sheet1!$C$5:$C$10</c:f>
              <c:numCache>
                <c:formatCode>General</c:formatCode>
                <c:ptCount val="6"/>
                <c:pt idx="0">
                  <c:v>2017</c:v>
                </c:pt>
                <c:pt idx="1">
                  <c:v>2018</c:v>
                </c:pt>
                <c:pt idx="2">
                  <c:v>2019</c:v>
                </c:pt>
                <c:pt idx="3">
                  <c:v>2020</c:v>
                </c:pt>
                <c:pt idx="4">
                  <c:v>2021</c:v>
                </c:pt>
                <c:pt idx="5">
                  <c:v>2023</c:v>
                </c:pt>
              </c:numCache>
            </c:numRef>
          </c:cat>
          <c:val>
            <c:numRef>
              <c:f>Sheet1!$D$5:$D$10</c:f>
              <c:numCache>
                <c:formatCode>General</c:formatCode>
                <c:ptCount val="6"/>
                <c:pt idx="0">
                  <c:v>2496</c:v>
                </c:pt>
                <c:pt idx="1">
                  <c:v>2605</c:v>
                </c:pt>
                <c:pt idx="2">
                  <c:v>3006</c:v>
                </c:pt>
                <c:pt idx="3">
                  <c:v>2961</c:v>
                </c:pt>
                <c:pt idx="4">
                  <c:v>3068</c:v>
                </c:pt>
                <c:pt idx="5">
                  <c:v>3491</c:v>
                </c:pt>
              </c:numCache>
            </c:numRef>
          </c:val>
          <c:smooth val="0"/>
          <c:extLst>
            <c:ext xmlns:c16="http://schemas.microsoft.com/office/drawing/2014/chart" uri="{C3380CC4-5D6E-409C-BE32-E72D297353CC}">
              <c16:uniqueId val="{00000001-5D3F-474C-A1A2-8813AC8CD880}"/>
            </c:ext>
          </c:extLst>
        </c:ser>
        <c:dLbls>
          <c:showLegendKey val="0"/>
          <c:showVal val="0"/>
          <c:showCatName val="0"/>
          <c:showSerName val="0"/>
          <c:showPercent val="0"/>
          <c:showBubbleSize val="0"/>
        </c:dLbls>
        <c:marker val="1"/>
        <c:smooth val="0"/>
        <c:axId val="1255631584"/>
        <c:axId val="1255636992"/>
      </c:lineChart>
      <c:catAx>
        <c:axId val="3088436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08841536"/>
        <c:crosses val="autoZero"/>
        <c:auto val="1"/>
        <c:lblAlgn val="ctr"/>
        <c:lblOffset val="100"/>
        <c:noMultiLvlLbl val="0"/>
      </c:catAx>
      <c:valAx>
        <c:axId val="308841536"/>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08843616"/>
        <c:crosses val="autoZero"/>
        <c:crossBetween val="between"/>
      </c:valAx>
      <c:valAx>
        <c:axId val="1255636992"/>
        <c:scaling>
          <c:orientation val="minMax"/>
        </c:scaling>
        <c:delete val="0"/>
        <c:axPos val="r"/>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255631584"/>
        <c:crosses val="max"/>
        <c:crossBetween val="between"/>
      </c:valAx>
      <c:catAx>
        <c:axId val="1255631584"/>
        <c:scaling>
          <c:orientation val="minMax"/>
        </c:scaling>
        <c:delete val="1"/>
        <c:axPos val="b"/>
        <c:numFmt formatCode="General" sourceLinked="1"/>
        <c:majorTickMark val="out"/>
        <c:minorTickMark val="none"/>
        <c:tickLblPos val="nextTo"/>
        <c:crossAx val="1255636992"/>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solidFill>
                <a:latin typeface="+mn-lt"/>
                <a:ea typeface="+mn-ea"/>
                <a:cs typeface="+mn-cs"/>
              </a:defRPr>
            </a:pPr>
            <a:r>
              <a:rPr lang="vi-VN" dirty="0">
                <a:solidFill>
                  <a:schemeClr val="tx1"/>
                </a:solidFill>
              </a:rPr>
              <a:t>Graph</a:t>
            </a:r>
            <a:r>
              <a:rPr lang="vi-VN" baseline="0" dirty="0">
                <a:solidFill>
                  <a:schemeClr val="tx1"/>
                </a:solidFill>
              </a:rPr>
              <a:t> of </a:t>
            </a:r>
            <a:r>
              <a:rPr lang="vi-VN" dirty="0">
                <a:solidFill>
                  <a:schemeClr val="tx1"/>
                </a:solidFill>
              </a:rPr>
              <a:t>electricity price</a:t>
            </a:r>
            <a:r>
              <a:rPr lang="vi-VN" baseline="0" dirty="0">
                <a:solidFill>
                  <a:schemeClr val="tx1"/>
                </a:solidFill>
              </a:rPr>
              <a:t> form </a:t>
            </a:r>
            <a:r>
              <a:rPr lang="vi-VN" dirty="0">
                <a:solidFill>
                  <a:schemeClr val="tx1"/>
                </a:solidFill>
              </a:rPr>
              <a:t>2009 to 2024</a:t>
            </a:r>
            <a:endParaRPr lang="en-US" dirty="0">
              <a:solidFill>
                <a:schemeClr val="tx1"/>
              </a:solidFill>
            </a:endParaRPr>
          </a:p>
        </c:rich>
      </c:tx>
      <c:layout>
        <c:manualLayout>
          <c:xMode val="edge"/>
          <c:yMode val="edge"/>
          <c:x val="0.29960493211770528"/>
          <c:y val="2.4906780978985539E-3"/>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solidFill>
              <a:latin typeface="+mn-lt"/>
              <a:ea typeface="+mn-ea"/>
              <a:cs typeface="+mn-cs"/>
            </a:defRPr>
          </a:pPr>
          <a:endParaRPr lang="en-US"/>
        </a:p>
      </c:txPr>
    </c:title>
    <c:autoTitleDeleted val="0"/>
    <c:plotArea>
      <c:layout/>
      <c:barChart>
        <c:barDir val="col"/>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Sheet1!$G$7:$G$22</c:f>
              <c:strCache>
                <c:ptCount val="16"/>
                <c:pt idx="0">
                  <c:v> Năm 2009</c:v>
                </c:pt>
                <c:pt idx="1">
                  <c:v>Năm 2010</c:v>
                </c:pt>
                <c:pt idx="2">
                  <c:v> Năm 2011</c:v>
                </c:pt>
                <c:pt idx="3">
                  <c:v> Năm 2012</c:v>
                </c:pt>
                <c:pt idx="4">
                  <c:v> Năm 2013</c:v>
                </c:pt>
                <c:pt idx="5">
                  <c:v> Năm 2014</c:v>
                </c:pt>
                <c:pt idx="6">
                  <c:v> Năm 2015</c:v>
                </c:pt>
                <c:pt idx="7">
                  <c:v> Năm 2016</c:v>
                </c:pt>
                <c:pt idx="8">
                  <c:v> Năm 2017</c:v>
                </c:pt>
                <c:pt idx="9">
                  <c:v> Năm 2018</c:v>
                </c:pt>
                <c:pt idx="10">
                  <c:v> Năm 2019</c:v>
                </c:pt>
                <c:pt idx="11">
                  <c:v> Năm 2020</c:v>
                </c:pt>
                <c:pt idx="12">
                  <c:v> Năm 2021</c:v>
                </c:pt>
                <c:pt idx="13">
                  <c:v> Năm 2022</c:v>
                </c:pt>
                <c:pt idx="14">
                  <c:v> Năm 2023</c:v>
                </c:pt>
                <c:pt idx="15">
                  <c:v> Năm 2024</c:v>
                </c:pt>
              </c:strCache>
            </c:strRef>
          </c:cat>
          <c:val>
            <c:numRef>
              <c:f>Sheet1!$H$7:$H$22</c:f>
              <c:numCache>
                <c:formatCode>#,##0</c:formatCode>
                <c:ptCount val="16"/>
                <c:pt idx="0" formatCode="General">
                  <c:v>948</c:v>
                </c:pt>
                <c:pt idx="1">
                  <c:v>1058</c:v>
                </c:pt>
                <c:pt idx="2">
                  <c:v>1242</c:v>
                </c:pt>
                <c:pt idx="3">
                  <c:v>1369</c:v>
                </c:pt>
                <c:pt idx="4">
                  <c:v>1508</c:v>
                </c:pt>
                <c:pt idx="5">
                  <c:v>1622</c:v>
                </c:pt>
                <c:pt idx="6">
                  <c:v>1622</c:v>
                </c:pt>
                <c:pt idx="7">
                  <c:v>1622</c:v>
                </c:pt>
                <c:pt idx="8">
                  <c:v>1622</c:v>
                </c:pt>
                <c:pt idx="9">
                  <c:v>1720</c:v>
                </c:pt>
                <c:pt idx="10">
                  <c:v>1864</c:v>
                </c:pt>
                <c:pt idx="11">
                  <c:v>1864</c:v>
                </c:pt>
                <c:pt idx="12">
                  <c:v>1864</c:v>
                </c:pt>
                <c:pt idx="13">
                  <c:v>1864</c:v>
                </c:pt>
                <c:pt idx="14">
                  <c:v>1920</c:v>
                </c:pt>
                <c:pt idx="15">
                  <c:v>2103</c:v>
                </c:pt>
              </c:numCache>
            </c:numRef>
          </c:val>
          <c:extLst>
            <c:ext xmlns:c16="http://schemas.microsoft.com/office/drawing/2014/chart" uri="{C3380CC4-5D6E-409C-BE32-E72D297353CC}">
              <c16:uniqueId val="{00000000-9051-414C-92FF-DDCE24656E48}"/>
            </c:ext>
          </c:extLst>
        </c:ser>
        <c:dLbls>
          <c:dLblPos val="outEnd"/>
          <c:showLegendKey val="0"/>
          <c:showVal val="1"/>
          <c:showCatName val="0"/>
          <c:showSerName val="0"/>
          <c:showPercent val="0"/>
          <c:showBubbleSize val="0"/>
        </c:dLbls>
        <c:gapWidth val="219"/>
        <c:overlap val="-27"/>
        <c:axId val="1143179567"/>
        <c:axId val="1143182447"/>
      </c:barChart>
      <c:catAx>
        <c:axId val="1143179567"/>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vi-VN" dirty="0"/>
                  <a:t>Year </a:t>
                </a:r>
                <a:endParaRPr lang="en-US" dirty="0"/>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143182447"/>
        <c:crosses val="autoZero"/>
        <c:auto val="1"/>
        <c:lblAlgn val="ctr"/>
        <c:lblOffset val="100"/>
        <c:noMultiLvlLbl val="0"/>
      </c:catAx>
      <c:valAx>
        <c:axId val="1143182447"/>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vi-VN" dirty="0"/>
                  <a:t>Electricity price (VND/kWh)</a:t>
                </a:r>
                <a:endParaRPr lang="en-US" dirty="0"/>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143179567"/>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BD622A-4C05-BF38-5E01-E4202C972F5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6068EF3-CF66-8949-2E71-65E6E5BCB8D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47CCFA7-84DF-5E3D-6218-A2DDCC2EC21A}"/>
              </a:ext>
            </a:extLst>
          </p:cNvPr>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32372486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80A017-326E-C9D8-EB21-305F5963C6D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767A4E5-294A-CD53-CD23-A27D71638FF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73BF0ED-F589-EA1C-AA29-D9F8CD1AB28B}"/>
              </a:ext>
            </a:extLst>
          </p:cNvPr>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21269096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96C513-C41D-508F-A1B1-3F596222EE9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9344E04-738B-7A58-1C92-9D0227F1176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7E4A58D-8B5D-F53F-C0D4-BE45E6E3AAA0}"/>
              </a:ext>
            </a:extLst>
          </p:cNvPr>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32817536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790477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9000" eaLnBrk="0" hangingPunct="0">
              <a:defRPr kumimoji="1" sz="2400" b="1">
                <a:solidFill>
                  <a:schemeClr val="tx1"/>
                </a:solidFill>
                <a:latin typeface="Arial" charset="0"/>
                <a:cs typeface="Times New Roman" pitchFamily="18" charset="0"/>
              </a:defRPr>
            </a:lvl1pPr>
            <a:lvl2pPr marL="742950" indent="-285750" defTabSz="889000" eaLnBrk="0" hangingPunct="0">
              <a:defRPr kumimoji="1" sz="2400" b="1">
                <a:solidFill>
                  <a:schemeClr val="tx1"/>
                </a:solidFill>
                <a:latin typeface="Arial" charset="0"/>
                <a:cs typeface="Times New Roman" pitchFamily="18" charset="0"/>
              </a:defRPr>
            </a:lvl2pPr>
            <a:lvl3pPr marL="1143000" indent="-228600" defTabSz="889000" eaLnBrk="0" hangingPunct="0">
              <a:defRPr kumimoji="1" sz="2400" b="1">
                <a:solidFill>
                  <a:schemeClr val="tx1"/>
                </a:solidFill>
                <a:latin typeface="Arial" charset="0"/>
                <a:cs typeface="Times New Roman" pitchFamily="18" charset="0"/>
              </a:defRPr>
            </a:lvl3pPr>
            <a:lvl4pPr marL="1600200" indent="-228600" defTabSz="889000" eaLnBrk="0" hangingPunct="0">
              <a:defRPr kumimoji="1" sz="2400" b="1">
                <a:solidFill>
                  <a:schemeClr val="tx1"/>
                </a:solidFill>
                <a:latin typeface="Arial" charset="0"/>
                <a:cs typeface="Times New Roman" pitchFamily="18" charset="0"/>
              </a:defRPr>
            </a:lvl4pPr>
            <a:lvl5pPr marL="2057400" indent="-228600" defTabSz="889000" eaLnBrk="0" hangingPunct="0">
              <a:defRPr kumimoji="1" sz="2400" b="1">
                <a:solidFill>
                  <a:schemeClr val="tx1"/>
                </a:solidFill>
                <a:latin typeface="Arial" charset="0"/>
                <a:cs typeface="Times New Roman" pitchFamily="18" charset="0"/>
              </a:defRPr>
            </a:lvl5pPr>
            <a:lvl6pPr marL="25146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6pPr>
            <a:lvl7pPr marL="29718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7pPr>
            <a:lvl8pPr marL="34290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8pPr>
            <a:lvl9pPr marL="38862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9pPr>
          </a:lstStyle>
          <a:p>
            <a:pPr marL="0" marR="0" lvl="0" indent="0" algn="l" defTabSz="889000" rtl="0" eaLnBrk="0" fontAlgn="auto" latinLnBrk="0" hangingPunct="0">
              <a:lnSpc>
                <a:spcPct val="100000"/>
              </a:lnSpc>
              <a:spcBef>
                <a:spcPts val="0"/>
              </a:spcBef>
              <a:spcAft>
                <a:spcPts val="0"/>
              </a:spcAft>
              <a:buClr>
                <a:srgbClr val="000000"/>
              </a:buClr>
              <a:buSzTx/>
              <a:buFont typeface="Arial"/>
              <a:buNone/>
              <a:tabLst/>
              <a:defRPr/>
            </a:pPr>
            <a:fld id="{E33F45D1-0806-4735-95C0-FBFE30E20AD4}" type="slidenum">
              <a:rPr kumimoji="0" lang="en-US" sz="1200" b="0" i="0" u="none" strike="noStrike" kern="0" cap="none" spc="0" normalizeH="0" baseline="0" noProof="0" smtClean="0">
                <a:ln>
                  <a:noFill/>
                </a:ln>
                <a:solidFill>
                  <a:srgbClr val="000000"/>
                </a:solidFill>
                <a:effectLst/>
                <a:uLnTx/>
                <a:uFillTx/>
                <a:latin typeface="Times" pitchFamily="18" charset="0"/>
                <a:ea typeface="+mn-ea"/>
                <a:cs typeface="Arial" panose="020B0604020202020204" pitchFamily="34" charset="0"/>
                <a:sym typeface="Arial"/>
              </a:rPr>
              <a:pPr marL="0" marR="0" lvl="0" indent="0" algn="l" defTabSz="889000" rtl="0" eaLnBrk="0" fontAlgn="auto" latinLnBrk="0" hangingPunct="0">
                <a:lnSpc>
                  <a:spcPct val="100000"/>
                </a:lnSpc>
                <a:spcBef>
                  <a:spcPts val="0"/>
                </a:spcBef>
                <a:spcAft>
                  <a:spcPts val="0"/>
                </a:spcAft>
                <a:buClr>
                  <a:srgbClr val="000000"/>
                </a:buClr>
                <a:buSzTx/>
                <a:buFont typeface="Arial"/>
                <a:buNone/>
                <a:tabLst/>
                <a:defRPr/>
              </a:pPr>
              <a:t>4</a:t>
            </a:fld>
            <a:endParaRPr kumimoji="0" lang="en-US" sz="1200" b="0" i="0" u="none" strike="noStrike" kern="0" cap="none" spc="0" normalizeH="0" baseline="0" noProof="0">
              <a:ln>
                <a:noFill/>
              </a:ln>
              <a:solidFill>
                <a:srgbClr val="000000"/>
              </a:solidFill>
              <a:effectLst/>
              <a:uLnTx/>
              <a:uFillTx/>
              <a:latin typeface="Times" pitchFamily="18" charset="0"/>
              <a:ea typeface="+mn-ea"/>
              <a:cs typeface="Arial" panose="020B0604020202020204" pitchFamily="34" charset="0"/>
              <a:sym typeface="Arial"/>
            </a:endParaRPr>
          </a:p>
        </p:txBody>
      </p:sp>
      <p:sp>
        <p:nvSpPr>
          <p:cNvPr id="26627" name="Rectangle 2"/>
          <p:cNvSpPr>
            <a:spLocks noGrp="1" noRot="1" noChangeAspect="1" noChangeArrowheads="1" noTextEdit="1"/>
          </p:cNvSpPr>
          <p:nvPr>
            <p:ph type="sldImg"/>
          </p:nvPr>
        </p:nvSpPr>
        <p:spPr>
          <a:xfrm>
            <a:off x="404813" y="698500"/>
            <a:ext cx="6197600" cy="3486150"/>
          </a:xfrm>
          <a:ln/>
        </p:spPr>
      </p:sp>
      <p:sp>
        <p:nvSpPr>
          <p:cNvPr id="266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b="1">
                <a:latin typeface="Times" pitchFamily="18" charset="0"/>
              </a:rPr>
              <a:t>OECD Europe</a:t>
            </a:r>
            <a:r>
              <a:rPr lang="en-US">
                <a:latin typeface="Times" pitchFamily="18" charset="0"/>
              </a:rPr>
              <a:t> includes: Austria, Belgium, Czech Republic, Denmark, Finland, France, Germany, Greece, Hungary, Iceland, Ireland, Italy, Luxembourg, the Netherlands, Norway, Poland, Portugal, Slovakia, Spain, Sweden, Switzerland, Turkey, and the United Kingdom.</a:t>
            </a:r>
          </a:p>
          <a:p>
            <a:pPr eaLnBrk="1" hangingPunct="1">
              <a:buFontTx/>
              <a:buChar char="•"/>
            </a:pPr>
            <a:r>
              <a:rPr lang="en-US">
                <a:latin typeface="Times" pitchFamily="18" charset="0"/>
              </a:rPr>
              <a:t>Changing focus from the U.S. stage of energy management to the work stage now.</a:t>
            </a:r>
          </a:p>
          <a:p>
            <a:pPr eaLnBrk="1" hangingPunct="1">
              <a:buFontTx/>
              <a:buChar char="•"/>
            </a:pPr>
            <a:r>
              <a:rPr lang="en-US">
                <a:latin typeface="Times" pitchFamily="18" charset="0"/>
              </a:rPr>
              <a:t>Borrowed this slide from DOE.  The stand out part of this is that industry consumes 50% of world energy.  When you look at many developing countries, industrial energy use can be as large as 70- 80% of their total use.</a:t>
            </a:r>
          </a:p>
          <a:p>
            <a:pPr eaLnBrk="1" hangingPunct="1">
              <a:buFontTx/>
              <a:buChar char="•"/>
            </a:pPr>
            <a:r>
              <a:rPr lang="en-US">
                <a:latin typeface="Times" pitchFamily="18" charset="0"/>
              </a:rPr>
              <a:t>This does not go unrecognized.  Many countries have developed energy management system standards or other types of national programs to help their industry.  These countries include Denmark, Ireland, China, Korea, Japan, Spain, Thailand, Germany, Sweden, United Kingdom.  So there is a ground swell of energy management standards that have been developed our are in the process of being developed.</a:t>
            </a:r>
          </a:p>
        </p:txBody>
      </p:sp>
    </p:spTree>
    <p:extLst>
      <p:ext uri="{BB962C8B-B14F-4D97-AF65-F5344CB8AC3E}">
        <p14:creationId xmlns:p14="http://schemas.microsoft.com/office/powerpoint/2010/main" val="34476380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6028381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2381751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7C0BD43E-435A-D835-8744-2CDF03EAC7BA}"/>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887F142C-573F-E5CA-E150-234446A9F4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93869183-C699-38B0-34A6-20C1B99A3D10}"/>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0820415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41493730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61F39D-F669-888F-0569-BB1F7372ADB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FACB477-24A8-96DD-CAF6-241436CFF71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91FC605-7F2E-5D4C-9DB6-4102197B2478}"/>
              </a:ext>
            </a:extLst>
          </p:cNvPr>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30870244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2D95D5-0633-E873-63CC-7494BA14346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B9FBBA9-A1DD-C19D-C575-F4FB66E9B6A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439AFED-C9F0-CF15-DB26-28AADB953146}"/>
              </a:ext>
            </a:extLst>
          </p:cNvPr>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31496662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3CEF2C-6F60-41A4-8066-AB2AB10ACF6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779ECF2-8BB8-5954-52CE-DAB0DBA1846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2AB5104-8A05-5BB5-251A-E23B8EC18F6E}"/>
              </a:ext>
            </a:extLst>
          </p:cNvPr>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9731549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jpg"/><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4" y="235090"/>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6" y="-202847"/>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4" y="6176750"/>
            <a:ext cx="537281" cy="475737"/>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415600" y="2867800"/>
            <a:ext cx="11360800" cy="1122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4800" b="0" i="0">
                <a:latin typeface="+mj-lt"/>
                <a:cs typeface="Arial" panose="020B0604020202020204" pitchFamily="34" charset="0"/>
              </a:defRPr>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dirty="0"/>
          </a:p>
        </p:txBody>
      </p:sp>
      <p:pic>
        <p:nvPicPr>
          <p:cNvPr id="2" name="Picture 1">
            <a:extLst>
              <a:ext uri="{FF2B5EF4-FFF2-40B4-BE49-F238E27FC236}">
                <a16:creationId xmlns:a16="http://schemas.microsoft.com/office/drawing/2014/main" id="{F17E2DED-C2AE-E955-8AD6-5B883E80426D}"/>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2F2410B-D205-1AA5-5BF4-557ED67DE8D0}"/>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8" name="Picture 7">
            <a:extLst>
              <a:ext uri="{FF2B5EF4-FFF2-40B4-BE49-F238E27FC236}">
                <a16:creationId xmlns:a16="http://schemas.microsoft.com/office/drawing/2014/main" id="{B72B5A13-6E09-2E20-7BCA-A23E2B64857B}"/>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9" name="Picture 8">
            <a:extLst>
              <a:ext uri="{FF2B5EF4-FFF2-40B4-BE49-F238E27FC236}">
                <a16:creationId xmlns:a16="http://schemas.microsoft.com/office/drawing/2014/main" id="{942DD8D9-F6BF-C988-59EF-FA1E7B9ECFA8}"/>
              </a:ext>
            </a:extLst>
          </p:cNvPr>
          <p:cNvPicPr>
            <a:picLocks noChangeAspect="1"/>
          </p:cNvPicPr>
          <p:nvPr userDrawn="1"/>
        </p:nvPicPr>
        <p:blipFill>
          <a:blip r:embed="rId5"/>
          <a:stretch>
            <a:fillRect/>
          </a:stretch>
        </p:blipFill>
        <p:spPr>
          <a:xfrm>
            <a:off x="11129939" y="-137173"/>
            <a:ext cx="904922" cy="904922"/>
          </a:xfrm>
          <a:prstGeom prst="rect">
            <a:avLst/>
          </a:prstGeom>
        </p:spPr>
      </p:pic>
      <p:cxnSp>
        <p:nvCxnSpPr>
          <p:cNvPr id="4" name="Straight Connector 3">
            <a:extLst>
              <a:ext uri="{FF2B5EF4-FFF2-40B4-BE49-F238E27FC236}">
                <a16:creationId xmlns:a16="http://schemas.microsoft.com/office/drawing/2014/main" id="{1ACAA48A-0786-E3F0-2B1B-7281CF4AF133}"/>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636995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2000">
                <a:latin typeface="+mn-lt"/>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7874405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2000">
                <a:latin typeface="+mn-lt"/>
              </a:defRPr>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55913233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333804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7266924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sz="20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37995502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sz="2000">
                <a:latin typeface="+mn-lt"/>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52406018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sz="half" idx="1"/>
          </p:nvPr>
        </p:nvSpPr>
        <p:spPr>
          <a:xfrm>
            <a:off x="431800" y="1989139"/>
            <a:ext cx="5513917"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48920" y="1989139"/>
            <a:ext cx="5516033"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4"/>
          <p:cNvSpPr>
            <a:spLocks noGrp="1" noChangeArrowheads="1"/>
          </p:cNvSpPr>
          <p:nvPr>
            <p:ph type="dt" sz="half" idx="10"/>
          </p:nvPr>
        </p:nvSpPr>
        <p:spPr>
          <a:ln/>
        </p:spPr>
        <p:txBody>
          <a:bodyPr/>
          <a:lstStyle>
            <a:lvl1pPr>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 name="Rectangle 6"/>
          <p:cNvSpPr>
            <a:spLocks noGrp="1" noChangeArrowheads="1"/>
          </p:cNvSpPr>
          <p:nvPr>
            <p:ph type="sldNum" sz="quarter" idx="11"/>
          </p:nvPr>
        </p:nvSpPr>
        <p:spPr>
          <a:ln/>
        </p:spPr>
        <p:txBody>
          <a:bodyPr/>
          <a:lstStyle>
            <a:lvl1pPr>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BECF2DCF-3FB2-4886-B9A2-C1E0050B20B1}" type="slidenum">
              <a:rPr kumimoji="0" lang="en-GB" sz="1867" b="0" i="0" u="none" strike="noStrike" kern="0" cap="none" spc="0" normalizeH="0" baseline="0" noProof="0">
                <a:ln>
                  <a:noFill/>
                </a:ln>
                <a:solidFill>
                  <a:srgbClr val="000000"/>
                </a:solidFill>
                <a:effectLst/>
                <a:uLnTx/>
                <a:uFillTx/>
                <a:latin typeface="Arial"/>
                <a:ea typeface="+mn-ea"/>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pic>
        <p:nvPicPr>
          <p:cNvPr id="7" name="Picture 6">
            <a:extLst>
              <a:ext uri="{FF2B5EF4-FFF2-40B4-BE49-F238E27FC236}">
                <a16:creationId xmlns:a16="http://schemas.microsoft.com/office/drawing/2014/main" id="{1B650755-BA0F-D7E3-5387-474D4BEA4A73}"/>
              </a:ext>
            </a:extLst>
          </p:cNvPr>
          <p:cNvPicPr>
            <a:picLocks noChangeAspect="1"/>
          </p:cNvPicPr>
          <p:nvPr userDrawn="1"/>
        </p:nvPicPr>
        <p:blipFill>
          <a:blip r:embed="rId2"/>
          <a:stretch>
            <a:fillRect/>
          </a:stretch>
        </p:blipFill>
        <p:spPr>
          <a:xfrm>
            <a:off x="9358198" y="151572"/>
            <a:ext cx="1589281" cy="327843"/>
          </a:xfrm>
          <a:prstGeom prst="rect">
            <a:avLst/>
          </a:prstGeom>
        </p:spPr>
      </p:pic>
      <p:pic>
        <p:nvPicPr>
          <p:cNvPr id="8" name="Picture 7">
            <a:extLst>
              <a:ext uri="{FF2B5EF4-FFF2-40B4-BE49-F238E27FC236}">
                <a16:creationId xmlns:a16="http://schemas.microsoft.com/office/drawing/2014/main" id="{557BA5F0-DDA6-D275-3E5C-13A91590EDD8}"/>
              </a:ext>
            </a:extLst>
          </p:cNvPr>
          <p:cNvPicPr>
            <a:picLocks noChangeAspect="1"/>
          </p:cNvPicPr>
          <p:nvPr userDrawn="1"/>
        </p:nvPicPr>
        <p:blipFill>
          <a:blip r:embed="rId3"/>
          <a:stretch>
            <a:fillRect/>
          </a:stretch>
        </p:blipFill>
        <p:spPr>
          <a:xfrm>
            <a:off x="11101661" y="-165245"/>
            <a:ext cx="961479" cy="961479"/>
          </a:xfrm>
          <a:prstGeom prst="rect">
            <a:avLst/>
          </a:prstGeom>
        </p:spPr>
      </p:pic>
      <p:pic>
        <p:nvPicPr>
          <p:cNvPr id="9" name="Picture 8">
            <a:extLst>
              <a:ext uri="{FF2B5EF4-FFF2-40B4-BE49-F238E27FC236}">
                <a16:creationId xmlns:a16="http://schemas.microsoft.com/office/drawing/2014/main" id="{7953D2A0-23DB-E453-8D93-28AA5C30B982}"/>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10" name="Picture 9">
            <a:extLst>
              <a:ext uri="{FF2B5EF4-FFF2-40B4-BE49-F238E27FC236}">
                <a16:creationId xmlns:a16="http://schemas.microsoft.com/office/drawing/2014/main" id="{AFC36DAE-6FB7-8CD1-10B1-60A50DA85653}"/>
              </a:ext>
            </a:extLst>
          </p:cNvPr>
          <p:cNvPicPr>
            <a:picLocks noChangeAspect="1"/>
          </p:cNvPicPr>
          <p:nvPr userDrawn="1"/>
        </p:nvPicPr>
        <p:blipFill>
          <a:blip r:embed="rId5"/>
          <a:stretch>
            <a:fillRect/>
          </a:stretch>
        </p:blipFill>
        <p:spPr>
          <a:xfrm>
            <a:off x="1868234" y="6176750"/>
            <a:ext cx="537281" cy="475737"/>
          </a:xfrm>
          <a:prstGeom prst="rect">
            <a:avLst/>
          </a:prstGeom>
        </p:spPr>
      </p:pic>
      <p:cxnSp>
        <p:nvCxnSpPr>
          <p:cNvPr id="11" name="Straight Connector 10">
            <a:extLst>
              <a:ext uri="{FF2B5EF4-FFF2-40B4-BE49-F238E27FC236}">
                <a16:creationId xmlns:a16="http://schemas.microsoft.com/office/drawing/2014/main" id="{B07874A4-208B-C5D3-719E-3D87673B0106}"/>
              </a:ext>
            </a:extLst>
          </p:cNvPr>
          <p:cNvCxnSpPr/>
          <p:nvPr userDrawn="1"/>
        </p:nvCxnSpPr>
        <p:spPr>
          <a:xfrm>
            <a:off x="609600" y="1167296"/>
            <a:ext cx="10972800" cy="0"/>
          </a:xfrm>
          <a:prstGeom prst="line">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3934295396"/>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1" y="101600"/>
            <a:ext cx="10524067" cy="654050"/>
          </a:xfrm>
          <a:prstGeom prst="rect">
            <a:avLst/>
          </a:prstGeom>
        </p:spPr>
        <p:txBody>
          <a:bodyPr>
            <a:noAutofit/>
          </a:bodyPr>
          <a:lstStyle>
            <a:lvl1pPr>
              <a:defRPr sz="2800" b="1" i="0">
                <a:latin typeface="+mj-lt"/>
                <a:cs typeface="Arial" panose="020B0604020202020204" pitchFamily="34" charset="0"/>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930237510"/>
      </p:ext>
    </p:extLst>
  </p:cSld>
  <p:clrMapOvr>
    <a:masterClrMapping/>
  </p:clrMapOvr>
  <p:transition advClick="0"/>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2000">
                <a:latin typeface="+mn-lt"/>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2000">
                <a:latin typeface="+mn-lt"/>
              </a:defRPr>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89"/>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sz="20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sz="2000">
                <a:latin typeface="+mn-lt"/>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1" y="101600"/>
            <a:ext cx="10524067" cy="654050"/>
          </a:xfrm>
          <a:prstGeom prst="rect">
            <a:avLst/>
          </a:prstGeom>
        </p:spPr>
        <p:txBody>
          <a:bodyPr>
            <a:noAutofit/>
          </a:bodyPr>
          <a:lstStyle>
            <a:lvl1pPr>
              <a:defRPr sz="2800" b="1" i="0">
                <a:latin typeface="+mj-lt"/>
                <a:cs typeface="Arial" panose="020B0604020202020204" pitchFamily="34" charset="0"/>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607162972"/>
      </p:ext>
    </p:extLst>
  </p:cSld>
  <p:clrMapOvr>
    <a:masterClrMapping/>
  </p:clrMapOvr>
  <p:transition advClick="0"/>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4" y="235090"/>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6" y="-202847"/>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4" y="6176750"/>
            <a:ext cx="537281" cy="475737"/>
          </a:xfrm>
          <a:prstGeom prst="rect">
            <a:avLst/>
          </a:prstGeom>
        </p:spPr>
      </p:pic>
    </p:spTree>
    <p:extLst>
      <p:ext uri="{BB962C8B-B14F-4D97-AF65-F5344CB8AC3E}">
        <p14:creationId xmlns:p14="http://schemas.microsoft.com/office/powerpoint/2010/main" val="30716467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3" Type="http://schemas.openxmlformats.org/officeDocument/2006/relationships/slideLayout" Target="../slideLayouts/slideLayout11.xml"/><Relationship Id="rId7" Type="http://schemas.openxmlformats.org/officeDocument/2006/relationships/slideLayout" Target="../slideLayouts/slideLayout15.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theme" Target="../theme/theme2.xml"/><Relationship Id="rId5" Type="http://schemas.openxmlformats.org/officeDocument/2006/relationships/slideLayout" Target="../slideLayouts/slideLayout13.xml"/><Relationship Id="rId10" Type="http://schemas.openxmlformats.org/officeDocument/2006/relationships/slideLayout" Target="../slideLayouts/slideLayout18.xml"/><Relationship Id="rId4" Type="http://schemas.openxmlformats.org/officeDocument/2006/relationships/slideLayout" Target="../slideLayouts/slideLayout12.xml"/><Relationship Id="rId9"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cSld>
  <p:clrMap bg1="lt1" tx1="dk1" bg2="dk2" tx2="lt2" accent1="accent1" accent2="accent2" accent3="accent3" accent4="accent4" accent5="accent5" accent6="accent6" hlink="hlink" folHlink="folHlink"/>
  <p:sldLayoutIdLst>
    <p:sldLayoutId id="2147483648" r:id="rId1"/>
    <p:sldLayoutId id="2147483650" r:id="rId2"/>
    <p:sldLayoutId id="2147483653" r:id="rId3"/>
    <p:sldLayoutId id="2147483654" r:id="rId4"/>
    <p:sldLayoutId id="2147483655" r:id="rId5"/>
    <p:sldLayoutId id="2147483656" r:id="rId6"/>
    <p:sldLayoutId id="2147483657" r:id="rId7"/>
    <p:sldLayoutId id="2147483662" r:id="rId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1304396598"/>
      </p:ext>
    </p:extLst>
  </p:cSld>
  <p:clrMap bg1="lt1" tx1="dk1" bg2="dk2" tx2="lt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chart" Target="../charts/chart2.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3" Type="http://schemas.openxmlformats.org/officeDocument/2006/relationships/hyperlink" Target="https://www.rs-industria.com/case-study/whitby-seafoods-energy-case-study?utm_source=chatgpt.com" TargetMode="External"/><Relationship Id="rId2" Type="http://schemas.openxmlformats.org/officeDocument/2006/relationships/image" Target="../media/image14.png"/><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grpSp>
        <p:nvGrpSpPr>
          <p:cNvPr id="48" name="Google Shape;48;p15"/>
          <p:cNvGrpSpPr/>
          <p:nvPr/>
        </p:nvGrpSpPr>
        <p:grpSpPr>
          <a:xfrm>
            <a:off x="6455599" y="1941691"/>
            <a:ext cx="5486761" cy="4546744"/>
            <a:chOff x="1079350" y="238125"/>
            <a:chExt cx="5461275" cy="4525625"/>
          </a:xfrm>
        </p:grpSpPr>
        <p:sp>
          <p:nvSpPr>
            <p:cNvPr id="49"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3" name="Subtitle 2">
            <a:extLst>
              <a:ext uri="{FF2B5EF4-FFF2-40B4-BE49-F238E27FC236}">
                <a16:creationId xmlns:a16="http://schemas.microsoft.com/office/drawing/2014/main" id="{CF8BC7D1-17D2-7144-7D21-58C10DB2CDEE}"/>
              </a:ext>
            </a:extLst>
          </p:cNvPr>
          <p:cNvSpPr>
            <a:spLocks noGrp="1"/>
          </p:cNvSpPr>
          <p:nvPr>
            <p:ph type="subTitle" idx="1"/>
          </p:nvPr>
        </p:nvSpPr>
        <p:spPr>
          <a:xfrm>
            <a:off x="597347" y="4032169"/>
            <a:ext cx="6150015" cy="1629255"/>
          </a:xfrm>
        </p:spPr>
        <p:txBody>
          <a:bodyPr>
            <a:normAutofit/>
          </a:bodyPr>
          <a:lstStyle/>
          <a:p>
            <a:pPr marL="41009" indent="0">
              <a:buClr>
                <a:schemeClr val="accent1">
                  <a:lumMod val="50000"/>
                </a:schemeClr>
              </a:buClr>
            </a:pPr>
            <a:r>
              <a:rPr lang="en-VN" sz="2000" b="1" u="sng" dirty="0">
                <a:solidFill>
                  <a:schemeClr val="accent1">
                    <a:lumMod val="50000"/>
                  </a:schemeClr>
                </a:solidFill>
              </a:rPr>
              <a:t>Module </a:t>
            </a:r>
            <a:r>
              <a:rPr lang="en-US" sz="2000" b="1" u="sng" dirty="0">
                <a:solidFill>
                  <a:schemeClr val="accent1">
                    <a:lumMod val="50000"/>
                  </a:schemeClr>
                </a:solidFill>
              </a:rPr>
              <a:t>4.7: </a:t>
            </a:r>
          </a:p>
          <a:p>
            <a:pPr marL="41009" indent="0">
              <a:buClr>
                <a:schemeClr val="accent1">
                  <a:lumMod val="50000"/>
                </a:schemeClr>
              </a:buClr>
            </a:pPr>
            <a:r>
              <a:rPr lang="en-US" sz="2000" b="1" dirty="0">
                <a:solidFill>
                  <a:schemeClr val="accent1">
                    <a:lumMod val="50000"/>
                  </a:schemeClr>
                </a:solidFill>
              </a:rPr>
              <a:t>Current and potential of EE in the seafood industry in Vietnam</a:t>
            </a:r>
          </a:p>
          <a:p>
            <a:pPr marL="41009" indent="0">
              <a:buClr>
                <a:schemeClr val="accent1">
                  <a:lumMod val="50000"/>
                </a:schemeClr>
              </a:buClr>
            </a:pPr>
            <a:endParaRPr lang="en-US" sz="2000" b="1" dirty="0">
              <a:solidFill>
                <a:schemeClr val="accent1">
                  <a:lumMod val="50000"/>
                </a:schemeClr>
              </a:solidFill>
            </a:endParaRPr>
          </a:p>
          <a:p>
            <a:pPr marL="0" indent="0" algn="just"/>
            <a:endParaRPr lang="en-VN" sz="2000" b="1" dirty="0">
              <a:solidFill>
                <a:schemeClr val="accent1">
                  <a:lumMod val="50000"/>
                </a:schemeClr>
              </a:solidFill>
            </a:endParaRPr>
          </a:p>
        </p:txBody>
      </p:sp>
      <p:sp>
        <p:nvSpPr>
          <p:cNvPr id="2" name="TextBox 1">
            <a:extLst>
              <a:ext uri="{FF2B5EF4-FFF2-40B4-BE49-F238E27FC236}">
                <a16:creationId xmlns:a16="http://schemas.microsoft.com/office/drawing/2014/main" id="{F3337FA1-D863-9E3E-CA58-5BF6B910B1CD}"/>
              </a:ext>
            </a:extLst>
          </p:cNvPr>
          <p:cNvSpPr txBox="1"/>
          <p:nvPr/>
        </p:nvSpPr>
        <p:spPr>
          <a:xfrm>
            <a:off x="601165" y="2861413"/>
            <a:ext cx="5383324" cy="400110"/>
          </a:xfrm>
          <a:prstGeom prst="rect">
            <a:avLst/>
          </a:prstGeom>
          <a:noFill/>
        </p:spPr>
        <p:txBody>
          <a:bodyPr wrap="square" rtlCol="0" anchor="ctr">
            <a:spAutoFit/>
          </a:bodyPr>
          <a:lstStyle/>
          <a:p>
            <a:pPr marL="0" marR="0" lvl="0" indent="0" algn="l" defTabSz="761970" rtl="0" eaLnBrk="1" fontAlgn="auto" latinLnBrk="0" hangingPunct="1">
              <a:lnSpc>
                <a:spcPct val="100000"/>
              </a:lnSpc>
              <a:spcBef>
                <a:spcPts val="0"/>
              </a:spcBef>
              <a:spcAft>
                <a:spcPts val="0"/>
              </a:spcAft>
              <a:buClrTx/>
              <a:buSzTx/>
              <a:buFontTx/>
              <a:buNone/>
              <a:tabLst/>
              <a:defRPr/>
            </a:pPr>
            <a:r>
              <a:rPr lang="en-US" altLang="ko-KR" sz="2000" b="1" kern="1200" dirty="0">
                <a:solidFill>
                  <a:srgbClr val="0070C0"/>
                </a:solidFill>
                <a:ea typeface="맑은 고딕" panose="020B0503020000020004" pitchFamily="34" charset="-127"/>
                <a:cs typeface="Arial" pitchFamily="34" charset="0"/>
              </a:rPr>
              <a:t>Technical staffs</a:t>
            </a:r>
            <a:endParaRPr kumimoji="0" lang="ko-KR" altLang="en-US" sz="2000" b="1" i="0" u="none" strike="noStrike" kern="1200" cap="none" spc="0" normalizeH="0" baseline="0" noProof="0" dirty="0">
              <a:ln>
                <a:noFill/>
              </a:ln>
              <a:solidFill>
                <a:srgbClr val="0070C0"/>
              </a:solidFill>
              <a:effectLst/>
              <a:uLnTx/>
              <a:uFillTx/>
              <a:latin typeface="Arial"/>
              <a:ea typeface="맑은 고딕" panose="020B0503020000020004" pitchFamily="34" charset="-127"/>
              <a:cs typeface="Arial" pitchFamily="34" charset="0"/>
              <a:sym typeface="Arial"/>
            </a:endParaRPr>
          </a:p>
        </p:txBody>
      </p:sp>
      <p:sp>
        <p:nvSpPr>
          <p:cNvPr id="4" name="Google Shape;46;p15">
            <a:extLst>
              <a:ext uri="{FF2B5EF4-FFF2-40B4-BE49-F238E27FC236}">
                <a16:creationId xmlns:a16="http://schemas.microsoft.com/office/drawing/2014/main" id="{6E67B7F8-018E-2AE6-6F61-D6AEFFF1308B}"/>
              </a:ext>
            </a:extLst>
          </p:cNvPr>
          <p:cNvSpPr txBox="1">
            <a:spLocks noGrp="1"/>
          </p:cNvSpPr>
          <p:nvPr>
            <p:ph type="ctrTitle"/>
          </p:nvPr>
        </p:nvSpPr>
        <p:spPr>
          <a:xfrm>
            <a:off x="597347" y="1048259"/>
            <a:ext cx="7796487" cy="1523379"/>
          </a:xfrm>
          <a:prstGeom prst="rect">
            <a:avLst/>
          </a:prstGeom>
        </p:spPr>
        <p:txBody>
          <a:bodyPr spcFirstLastPara="1" wrap="square" lIns="121900" tIns="121900" rIns="121900" bIns="121900" anchor="ctr" anchorCtr="0">
            <a:noAutofit/>
          </a:bodyPr>
          <a:lstStyle/>
          <a:p>
            <a:r>
              <a:rPr lang="en-US" sz="3600" b="1" dirty="0">
                <a:solidFill>
                  <a:schemeClr val="accent1">
                    <a:lumMod val="50000"/>
                  </a:schemeClr>
                </a:solidFill>
              </a:rPr>
              <a:t>TRAINING PROGRAMME </a:t>
            </a:r>
            <a:br>
              <a:rPr lang="en-US" sz="3600" b="1" dirty="0">
                <a:solidFill>
                  <a:schemeClr val="accent1">
                    <a:lumMod val="50000"/>
                  </a:schemeClr>
                </a:solidFill>
              </a:rPr>
            </a:br>
            <a:r>
              <a:rPr lang="en-US" sz="3600" b="1" dirty="0">
                <a:solidFill>
                  <a:schemeClr val="accent1">
                    <a:lumMod val="50000"/>
                  </a:schemeClr>
                </a:solidFill>
              </a:rPr>
              <a:t>FOR </a:t>
            </a:r>
            <a:r>
              <a:rPr lang="en-US" sz="3600" b="1" dirty="0">
                <a:solidFill>
                  <a:srgbClr val="87C6CC">
                    <a:lumMod val="50000"/>
                  </a:srgbClr>
                </a:solidFill>
              </a:rPr>
              <a:t>INDUSTRIAL ENTERPRISEs</a:t>
            </a:r>
            <a:endParaRPr sz="3600" b="1" dirty="0">
              <a:solidFill>
                <a:schemeClr val="accent1">
                  <a:lumMod val="50000"/>
                </a:schemeClr>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C544FE1-B81F-48E8-82DE-1E1E856233D3}"/>
              </a:ext>
            </a:extLst>
          </p:cNvPr>
          <p:cNvSpPr>
            <a:spLocks noGrp="1"/>
          </p:cNvSpPr>
          <p:nvPr>
            <p:ph type="title"/>
          </p:nvPr>
        </p:nvSpPr>
        <p:spPr>
          <a:xfrm>
            <a:off x="609600" y="561352"/>
            <a:ext cx="10972800" cy="495200"/>
          </a:xfrm>
        </p:spPr>
        <p:txBody>
          <a:bodyPr>
            <a:noAutofit/>
          </a:bodyPr>
          <a:lstStyle/>
          <a:p>
            <a:r>
              <a:rPr lang="en-US" sz="3200" dirty="0">
                <a:solidFill>
                  <a:schemeClr val="accent1">
                    <a:lumMod val="50000"/>
                  </a:schemeClr>
                </a:solidFill>
              </a:rPr>
              <a:t>AVERAGE ELECTRICITY PRICE (2010 – 2024)</a:t>
            </a:r>
            <a:endParaRPr lang="vi-VN" sz="3200" dirty="0">
              <a:solidFill>
                <a:schemeClr val="accent1">
                  <a:lumMod val="50000"/>
                </a:schemeClr>
              </a:solidFill>
            </a:endParaRPr>
          </a:p>
        </p:txBody>
      </p:sp>
      <p:graphicFrame>
        <p:nvGraphicFramePr>
          <p:cNvPr id="5" name="Chart 4">
            <a:extLst>
              <a:ext uri="{FF2B5EF4-FFF2-40B4-BE49-F238E27FC236}">
                <a16:creationId xmlns:a16="http://schemas.microsoft.com/office/drawing/2014/main" id="{81CDA4CC-C78F-8D17-9A97-AF09CE465B8C}"/>
              </a:ext>
            </a:extLst>
          </p:cNvPr>
          <p:cNvGraphicFramePr>
            <a:graphicFrameLocks/>
          </p:cNvGraphicFramePr>
          <p:nvPr/>
        </p:nvGraphicFramePr>
        <p:xfrm>
          <a:off x="126105" y="1818640"/>
          <a:ext cx="6355975" cy="4043679"/>
        </p:xfrm>
        <a:graphic>
          <a:graphicData uri="http://schemas.openxmlformats.org/drawingml/2006/chart">
            <c:chart xmlns:c="http://schemas.openxmlformats.org/drawingml/2006/chart" xmlns:r="http://schemas.openxmlformats.org/officeDocument/2006/relationships" r:id="rId2"/>
          </a:graphicData>
        </a:graphic>
      </p:graphicFrame>
      <p:pic>
        <p:nvPicPr>
          <p:cNvPr id="7" name="Picture 6">
            <a:extLst>
              <a:ext uri="{FF2B5EF4-FFF2-40B4-BE49-F238E27FC236}">
                <a16:creationId xmlns:a16="http://schemas.microsoft.com/office/drawing/2014/main" id="{FD42AF7B-7BC5-BEDE-D459-3FE454F54D34}"/>
              </a:ext>
            </a:extLst>
          </p:cNvPr>
          <p:cNvPicPr>
            <a:picLocks noChangeAspect="1"/>
          </p:cNvPicPr>
          <p:nvPr/>
        </p:nvPicPr>
        <p:blipFill>
          <a:blip r:embed="rId3"/>
          <a:stretch>
            <a:fillRect/>
          </a:stretch>
        </p:blipFill>
        <p:spPr>
          <a:xfrm>
            <a:off x="6766559" y="1414083"/>
            <a:ext cx="5211201" cy="4448236"/>
          </a:xfrm>
          <a:prstGeom prst="rect">
            <a:avLst/>
          </a:prstGeom>
        </p:spPr>
      </p:pic>
      <p:sp>
        <p:nvSpPr>
          <p:cNvPr id="8" name="TextBox 7">
            <a:extLst>
              <a:ext uri="{FF2B5EF4-FFF2-40B4-BE49-F238E27FC236}">
                <a16:creationId xmlns:a16="http://schemas.microsoft.com/office/drawing/2014/main" id="{85124EB1-E35A-5AA8-C4CC-537429EA65E9}"/>
              </a:ext>
            </a:extLst>
          </p:cNvPr>
          <p:cNvSpPr txBox="1"/>
          <p:nvPr/>
        </p:nvSpPr>
        <p:spPr>
          <a:xfrm>
            <a:off x="4066816" y="6219850"/>
            <a:ext cx="7910944" cy="30777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400" b="0" i="0" u="none" strike="noStrike" kern="0" cap="none" spc="0" normalizeH="0" baseline="0" noProof="0" dirty="0">
                <a:ln>
                  <a:noFill/>
                </a:ln>
                <a:solidFill>
                  <a:srgbClr val="323232"/>
                </a:solidFill>
                <a:effectLst/>
                <a:uLnTx/>
                <a:uFillTx/>
                <a:latin typeface="Arial" panose="020B0604020202020204" pitchFamily="34" charset="0"/>
                <a:ea typeface="+mn-ea"/>
                <a:cs typeface="Arial"/>
                <a:sym typeface="Arial"/>
              </a:rPr>
              <a:t>Electricity price comparison table of Vietnam with some countries in the world (Source: EVN 2022)</a:t>
            </a:r>
          </a:p>
        </p:txBody>
      </p:sp>
      <p:sp>
        <p:nvSpPr>
          <p:cNvPr id="2" name="TextBox 1">
            <a:extLst>
              <a:ext uri="{FF2B5EF4-FFF2-40B4-BE49-F238E27FC236}">
                <a16:creationId xmlns:a16="http://schemas.microsoft.com/office/drawing/2014/main" id="{B5CFF9CB-2C15-B371-42A1-BCD3F49FDE9D}"/>
              </a:ext>
            </a:extLst>
          </p:cNvPr>
          <p:cNvSpPr txBox="1"/>
          <p:nvPr/>
        </p:nvSpPr>
        <p:spPr>
          <a:xfrm>
            <a:off x="6871845" y="1528796"/>
            <a:ext cx="4943475" cy="379656"/>
          </a:xfrm>
          <a:prstGeom prst="rect">
            <a:avLst/>
          </a:prstGeom>
          <a:solidFill>
            <a:srgbClr val="FF0000"/>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VN" sz="1867" b="1" i="0" u="none" strike="noStrike" kern="0" cap="none" spc="0" normalizeH="0" baseline="0" noProof="0" dirty="0">
                <a:ln>
                  <a:noFill/>
                </a:ln>
                <a:solidFill>
                  <a:srgbClr val="000000"/>
                </a:solidFill>
                <a:effectLst/>
                <a:uLnTx/>
                <a:uFillTx/>
                <a:latin typeface="Arial"/>
                <a:ea typeface="+mn-ea"/>
                <a:cs typeface="Arial"/>
                <a:sym typeface="Arial"/>
              </a:rPr>
              <a:t>Electricity price of countries in the world</a:t>
            </a:r>
          </a:p>
        </p:txBody>
      </p:sp>
      <p:sp>
        <p:nvSpPr>
          <p:cNvPr id="4" name="TextBox 3">
            <a:extLst>
              <a:ext uri="{FF2B5EF4-FFF2-40B4-BE49-F238E27FC236}">
                <a16:creationId xmlns:a16="http://schemas.microsoft.com/office/drawing/2014/main" id="{11C003FB-4F0D-83EF-F20B-613FE1AF8631}"/>
              </a:ext>
            </a:extLst>
          </p:cNvPr>
          <p:cNvSpPr txBox="1"/>
          <p:nvPr/>
        </p:nvSpPr>
        <p:spPr>
          <a:xfrm>
            <a:off x="7624763" y="1943918"/>
            <a:ext cx="3005137" cy="307777"/>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400" b="0" i="0" u="none" strike="noStrike" kern="0" cap="none" spc="0" normalizeH="0" baseline="0" noProof="0" dirty="0">
                <a:ln>
                  <a:noFill/>
                </a:ln>
                <a:solidFill>
                  <a:srgbClr val="0070C0"/>
                </a:solidFill>
                <a:effectLst/>
                <a:uLnTx/>
                <a:uFillTx/>
                <a:latin typeface="Arial"/>
                <a:ea typeface="+mn-ea"/>
                <a:cs typeface="Arial"/>
                <a:sym typeface="Arial"/>
              </a:rPr>
              <a:t>Converted to Vietnamese dong</a:t>
            </a:r>
            <a:endParaRPr kumimoji="0" lang="en-VN" sz="1400" b="0" i="0" u="none" strike="noStrike" kern="0" cap="none" spc="0" normalizeH="0" baseline="0" noProof="0" dirty="0">
              <a:ln>
                <a:noFill/>
              </a:ln>
              <a:solidFill>
                <a:srgbClr val="0070C0"/>
              </a:solidFill>
              <a:effectLst/>
              <a:uLnTx/>
              <a:uFillTx/>
              <a:latin typeface="Arial"/>
              <a:ea typeface="+mn-ea"/>
              <a:cs typeface="Arial"/>
              <a:sym typeface="Arial"/>
            </a:endParaRPr>
          </a:p>
        </p:txBody>
      </p:sp>
    </p:spTree>
    <p:extLst>
      <p:ext uri="{BB962C8B-B14F-4D97-AF65-F5344CB8AC3E}">
        <p14:creationId xmlns:p14="http://schemas.microsoft.com/office/powerpoint/2010/main" val="7539708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F381CE-7006-5323-8E5A-9FF7F0B377FF}"/>
              </a:ext>
            </a:extLst>
          </p:cNvPr>
          <p:cNvSpPr>
            <a:spLocks noGrp="1"/>
          </p:cNvSpPr>
          <p:nvPr>
            <p:ph type="title"/>
          </p:nvPr>
        </p:nvSpPr>
        <p:spPr>
          <a:xfrm>
            <a:off x="609600" y="564675"/>
            <a:ext cx="10972800" cy="495200"/>
          </a:xfrm>
        </p:spPr>
        <p:txBody>
          <a:bodyPr>
            <a:noAutofit/>
          </a:bodyPr>
          <a:lstStyle/>
          <a:p>
            <a:r>
              <a:rPr lang="en-US" sz="3200">
                <a:solidFill>
                  <a:schemeClr val="accent1">
                    <a:lumMod val="50000"/>
                  </a:schemeClr>
                </a:solidFill>
              </a:rPr>
              <a:t>CURRENT STATUS OF ENERGY USE IN INDUSTRY</a:t>
            </a:r>
            <a:endParaRPr lang="en-US" sz="3200" dirty="0">
              <a:solidFill>
                <a:schemeClr val="accent1">
                  <a:lumMod val="50000"/>
                </a:schemeClr>
              </a:solidFill>
            </a:endParaRPr>
          </a:p>
        </p:txBody>
      </p:sp>
      <p:sp>
        <p:nvSpPr>
          <p:cNvPr id="4" name="Rectangle 1">
            <a:extLst>
              <a:ext uri="{FF2B5EF4-FFF2-40B4-BE49-F238E27FC236}">
                <a16:creationId xmlns:a16="http://schemas.microsoft.com/office/drawing/2014/main" id="{CF4EBBAF-536F-B23C-EB81-D3C5F5916BF4}"/>
              </a:ext>
            </a:extLst>
          </p:cNvPr>
          <p:cNvSpPr>
            <a:spLocks noGrp="1" noChangeArrowheads="1"/>
          </p:cNvSpPr>
          <p:nvPr>
            <p:ph type="body" idx="1"/>
          </p:nvPr>
        </p:nvSpPr>
        <p:spPr bwMode="auto">
          <a:xfrm>
            <a:off x="390659" y="1275033"/>
            <a:ext cx="11410682" cy="48423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b="1" dirty="0">
                <a:solidFill>
                  <a:schemeClr val="tx1"/>
                </a:solidFill>
              </a:rPr>
              <a:t>Proportion of energy consumption: </a:t>
            </a:r>
            <a:r>
              <a:rPr lang="en-US" dirty="0">
                <a:solidFill>
                  <a:schemeClr val="tx1"/>
                </a:solidFill>
              </a:rPr>
              <a:t>The industrial sector accounts for about 54% of the total energy consumption in the country.</a:t>
            </a:r>
            <a:endParaRPr lang="en-US" altLang="en-US" dirty="0">
              <a:solidFill>
                <a:schemeClr val="tx1"/>
              </a:solidFill>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b="1" dirty="0">
                <a:solidFill>
                  <a:schemeClr val="tx1"/>
                </a:solidFill>
              </a:rPr>
              <a:t>Industries with high energy consumption:</a:t>
            </a:r>
            <a:endParaRPr lang="en-US" altLang="en-US" b="1" dirty="0">
              <a:solidFill>
                <a:schemeClr val="tx1"/>
              </a:solidFill>
            </a:endParaRPr>
          </a:p>
          <a:p>
            <a:pPr marL="990575" lvl="1" indent="-380990" eaLnBrk="0" fontAlgn="base" hangingPunct="0">
              <a:lnSpc>
                <a:spcPct val="150000"/>
              </a:lnSpc>
              <a:spcBef>
                <a:spcPts val="800"/>
              </a:spcBef>
              <a:spcAft>
                <a:spcPts val="800"/>
              </a:spcAft>
              <a:buClrTx/>
              <a:buSzTx/>
              <a:buFont typeface="Arial" panose="020B0604020202020204" pitchFamily="34" charset="0"/>
              <a:buChar char="•"/>
            </a:pPr>
            <a:r>
              <a:rPr lang="en-US" sz="2000" dirty="0">
                <a:solidFill>
                  <a:schemeClr val="tx1"/>
                </a:solidFill>
                <a:latin typeface="+mn-lt"/>
                <a:cs typeface="Arial" panose="020B0604020202020204" pitchFamily="34" charset="0"/>
              </a:rPr>
              <a:t>The steel production, cement, textile, wood processing, and chemical industries. These industries consume approximately 70% of the total energy in the industrial sector.</a:t>
            </a:r>
          </a:p>
          <a:p>
            <a:pPr marL="990575" lvl="1" indent="-380990" eaLnBrk="0" fontAlgn="base" hangingPunct="0">
              <a:lnSpc>
                <a:spcPct val="150000"/>
              </a:lnSpc>
              <a:spcBef>
                <a:spcPts val="800"/>
              </a:spcBef>
              <a:spcAft>
                <a:spcPts val="800"/>
              </a:spcAft>
              <a:buClrTx/>
              <a:buSzTx/>
              <a:buFont typeface="Arial" panose="020B0604020202020204" pitchFamily="34" charset="0"/>
              <a:buChar char="•"/>
            </a:pPr>
            <a:r>
              <a:rPr lang="en-US" sz="2000" dirty="0"/>
              <a:t>Seafood industry has </a:t>
            </a:r>
            <a:r>
              <a:rPr lang="en-US" sz="2000" b="1" dirty="0"/>
              <a:t>80-90 DEUs</a:t>
            </a:r>
            <a:r>
              <a:rPr lang="en-US" sz="2000" dirty="0"/>
              <a:t>, represent </a:t>
            </a:r>
            <a:r>
              <a:rPr lang="en-US" sz="2000" b="1" dirty="0"/>
              <a:t>3.14% </a:t>
            </a:r>
            <a:r>
              <a:rPr lang="en-US" sz="2000" dirty="0"/>
              <a:t>of the total number of industrial DEUs.</a:t>
            </a:r>
            <a:endParaRPr lang="en-US" altLang="en-US" sz="2000" dirty="0">
              <a:solidFill>
                <a:schemeClr val="tx1"/>
              </a:solidFill>
              <a:latin typeface="+mn-lt"/>
              <a:cs typeface="Arial" panose="020B0604020202020204" pitchFamily="34" charset="0"/>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b="1" dirty="0">
                <a:solidFill>
                  <a:schemeClr val="tx1"/>
                </a:solidFill>
              </a:rPr>
              <a:t>Energy efficiency in the seafood industry </a:t>
            </a:r>
            <a:r>
              <a:rPr lang="en-US" dirty="0">
                <a:solidFill>
                  <a:schemeClr val="tx1"/>
                </a:solidFill>
              </a:rPr>
              <a:t>remains low, with significant waste due to outdated technology and inefficient management.</a:t>
            </a:r>
            <a:r>
              <a:rPr lang="en-US" altLang="en-US" dirty="0">
                <a:solidFill>
                  <a:schemeClr val="tx1"/>
                </a:solidFill>
              </a:rPr>
              <a:t> </a:t>
            </a:r>
          </a:p>
        </p:txBody>
      </p:sp>
    </p:spTree>
    <p:extLst>
      <p:ext uri="{BB962C8B-B14F-4D97-AF65-F5344CB8AC3E}">
        <p14:creationId xmlns:p14="http://schemas.microsoft.com/office/powerpoint/2010/main" val="23736575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36ACE0-6996-8150-CF0A-139DB4E7F95B}"/>
              </a:ext>
            </a:extLst>
          </p:cNvPr>
          <p:cNvSpPr>
            <a:spLocks noGrp="1"/>
          </p:cNvSpPr>
          <p:nvPr>
            <p:ph type="title"/>
          </p:nvPr>
        </p:nvSpPr>
        <p:spPr>
          <a:xfrm>
            <a:off x="609600" y="549259"/>
            <a:ext cx="10972800" cy="580845"/>
          </a:xfrm>
        </p:spPr>
        <p:txBody>
          <a:bodyPr>
            <a:noAutofit/>
          </a:bodyPr>
          <a:lstStyle/>
          <a:p>
            <a:r>
              <a:rPr lang="en-US">
                <a:solidFill>
                  <a:schemeClr val="accent1">
                    <a:lumMod val="50000"/>
                  </a:schemeClr>
                </a:solidFill>
              </a:rPr>
              <a:t>ENERGY CONSUMPTION STRUCTURE IN THE INDUSTRY</a:t>
            </a:r>
            <a:endParaRPr lang="en-US" dirty="0">
              <a:solidFill>
                <a:schemeClr val="accent1">
                  <a:lumMod val="50000"/>
                </a:schemeClr>
              </a:solidFill>
            </a:endParaRPr>
          </a:p>
        </p:txBody>
      </p:sp>
      <p:pic>
        <p:nvPicPr>
          <p:cNvPr id="6" name="Picture 5">
            <a:extLst>
              <a:ext uri="{FF2B5EF4-FFF2-40B4-BE49-F238E27FC236}">
                <a16:creationId xmlns:a16="http://schemas.microsoft.com/office/drawing/2014/main" id="{9735A2B7-F0BC-F091-E694-5CF53CF06538}"/>
              </a:ext>
            </a:extLst>
          </p:cNvPr>
          <p:cNvPicPr>
            <a:picLocks noChangeAspect="1"/>
          </p:cNvPicPr>
          <p:nvPr/>
        </p:nvPicPr>
        <p:blipFill>
          <a:blip r:embed="rId3"/>
          <a:stretch>
            <a:fillRect/>
          </a:stretch>
        </p:blipFill>
        <p:spPr>
          <a:xfrm>
            <a:off x="5724498" y="1507959"/>
            <a:ext cx="6085590" cy="3240504"/>
          </a:xfrm>
          <a:prstGeom prst="rect">
            <a:avLst/>
          </a:prstGeom>
        </p:spPr>
      </p:pic>
      <p:sp>
        <p:nvSpPr>
          <p:cNvPr id="9" name="Rectangle 1">
            <a:extLst>
              <a:ext uri="{FF2B5EF4-FFF2-40B4-BE49-F238E27FC236}">
                <a16:creationId xmlns:a16="http://schemas.microsoft.com/office/drawing/2014/main" id="{8FAD4D70-19AB-9FD7-26B0-4127830223E1}"/>
              </a:ext>
            </a:extLst>
          </p:cNvPr>
          <p:cNvSpPr txBox="1">
            <a:spLocks noChangeArrowheads="1"/>
          </p:cNvSpPr>
          <p:nvPr/>
        </p:nvSpPr>
        <p:spPr bwMode="auto">
          <a:xfrm>
            <a:off x="609600" y="1234203"/>
            <a:ext cx="5775158" cy="5078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91440" tIns="45720" rIns="91440" bIns="45720" numCol="1" anchor="ctr" anchorCtr="0" compatLnSpc="1">
            <a:prstTxWarp prst="textNoShape">
              <a:avLst/>
            </a:prstTxWarp>
            <a:spAutoFit/>
          </a:bodyPr>
          <a:lstStyle>
            <a:defPPr marR="0" lvl="0" algn="l" rtl="0">
              <a:lnSpc>
                <a:spcPct val="100000"/>
              </a:lnSpc>
              <a:spcBef>
                <a:spcPts val="0"/>
              </a:spcBef>
              <a:spcAft>
                <a:spcPts val="0"/>
              </a:spcAft>
            </a:defPPr>
            <a:lvl1pPr marL="609585" marR="0" lvl="0" indent="-423323" algn="l" rtl="0">
              <a:lnSpc>
                <a:spcPct val="100000"/>
              </a:lnSpc>
              <a:spcBef>
                <a:spcPts val="0"/>
              </a:spcBef>
              <a:spcAft>
                <a:spcPts val="0"/>
              </a:spcAft>
              <a:buClr>
                <a:schemeClr val="dk1"/>
              </a:buClr>
              <a:buSzPts val="1400"/>
              <a:buFont typeface="Roboto"/>
              <a:buChar char="●"/>
              <a:defRPr sz="2000" b="0" i="0" u="none" strike="noStrike" cap="none">
                <a:solidFill>
                  <a:schemeClr val="dk1"/>
                </a:solidFill>
                <a:latin typeface="+mn-lt"/>
                <a:ea typeface="Roboto"/>
                <a:cs typeface="Roboto"/>
                <a:sym typeface="Roboto"/>
              </a:defRPr>
            </a:lvl1pPr>
            <a:lvl2pPr marL="1219170" marR="0" lvl="1"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2pPr>
            <a:lvl3pPr marL="1828754" marR="0" lvl="2"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3pPr>
            <a:lvl4pPr marL="2438339" marR="0" lvl="3"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4pPr>
            <a:lvl5pPr marL="3047924" marR="0" lvl="4"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5pPr>
            <a:lvl6pPr marL="3657509" marR="0" lvl="5"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6pPr>
            <a:lvl7pPr marL="4267093" marR="0" lvl="6"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7pPr>
            <a:lvl8pPr marL="4876678" marR="0" lvl="7"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8pPr>
            <a:lvl9pPr marL="5486263" marR="0" lvl="8"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9pPr>
          </a:lstStyle>
          <a:p>
            <a:pPr marL="0" marR="0" lvl="0" indent="0" algn="just" defTabSz="914400" rtl="0" eaLnBrk="0" fontAlgn="base" latinLnBrk="0" hangingPunct="0">
              <a:lnSpc>
                <a:spcPct val="100000"/>
              </a:lnSpc>
              <a:spcBef>
                <a:spcPts val="600"/>
              </a:spcBef>
              <a:spcAft>
                <a:spcPts val="600"/>
              </a:spcAft>
              <a:buClrTx/>
              <a:buSzTx/>
              <a:buFont typeface="Roboto"/>
              <a:buNone/>
              <a:tabLst/>
              <a:defRPr/>
            </a:pPr>
            <a:r>
              <a:rPr kumimoji="0" lang="en-US" sz="1800" b="0" i="0" u="none" strike="noStrike" kern="0" cap="none" spc="0" normalizeH="0" baseline="0" noProof="0" dirty="0">
                <a:ln>
                  <a:noFill/>
                </a:ln>
                <a:solidFill>
                  <a:srgbClr val="000000"/>
                </a:solidFill>
                <a:effectLst/>
                <a:uLnTx/>
                <a:uFillTx/>
                <a:latin typeface="Arial"/>
                <a:ea typeface="Roboto"/>
                <a:cs typeface="Roboto"/>
                <a:sym typeface="Roboto"/>
              </a:rPr>
              <a:t>Proportion of energy consumption by sector:</a:t>
            </a:r>
            <a:endParaRPr kumimoji="0" lang="en-US" altLang="en-US" sz="1800" b="0" i="0" u="none" strike="noStrike" kern="0" cap="none" spc="0" normalizeH="0" baseline="0" noProof="0" dirty="0">
              <a:ln>
                <a:noFill/>
              </a:ln>
              <a:solidFill>
                <a:srgbClr val="000000"/>
              </a:solidFill>
              <a:effectLst/>
              <a:uLnTx/>
              <a:uFillTx/>
              <a:latin typeface="Arial"/>
              <a:ea typeface="Roboto"/>
              <a:cs typeface="Roboto"/>
              <a:sym typeface="Roboto"/>
            </a:endParaRPr>
          </a:p>
          <a:p>
            <a:pPr marL="742950" marR="0" lvl="1" indent="-285750" algn="just" defTabSz="914400" rtl="0" eaLnBrk="0" fontAlgn="base" latinLnBrk="0" hangingPunct="0">
              <a:lnSpc>
                <a:spcPct val="100000"/>
              </a:lnSpc>
              <a:spcBef>
                <a:spcPts val="600"/>
              </a:spcBef>
              <a:spcAft>
                <a:spcPts val="600"/>
              </a:spcAft>
              <a:buClrTx/>
              <a:buSzTx/>
              <a:buFont typeface="Wingdings" pitchFamily="2" charset="2"/>
              <a:buChar char="v"/>
              <a:tabLst/>
              <a:defRPr/>
            </a:pPr>
            <a:r>
              <a:rPr kumimoji="0" lang="en-US" sz="1800" b="0" i="0" u="none" strike="noStrike" kern="0" cap="none" spc="0" normalizeH="0" baseline="0" noProof="0" dirty="0">
                <a:ln>
                  <a:noFill/>
                </a:ln>
                <a:solidFill>
                  <a:srgbClr val="000000"/>
                </a:solidFill>
                <a:effectLst/>
                <a:uLnTx/>
                <a:uFillTx/>
                <a:latin typeface="Arial"/>
                <a:ea typeface="Roboto"/>
                <a:cs typeface="Arial" panose="020B0604020202020204" pitchFamily="34" charset="0"/>
                <a:sym typeface="Roboto"/>
              </a:rPr>
              <a:t>Manufacturing sector:</a:t>
            </a:r>
            <a:r>
              <a:rPr kumimoji="0" lang="en-US" altLang="en-US" sz="1800" b="0" i="0" u="none" strike="noStrike" kern="0" cap="none" spc="0" normalizeH="0" baseline="0" noProof="0" dirty="0">
                <a:ln>
                  <a:noFill/>
                </a:ln>
                <a:solidFill>
                  <a:srgbClr val="000000"/>
                </a:solidFill>
                <a:effectLst/>
                <a:uLnTx/>
                <a:uFillTx/>
                <a:latin typeface="Arial"/>
                <a:ea typeface="Roboto"/>
                <a:cs typeface="Arial" panose="020B0604020202020204" pitchFamily="34" charset="0"/>
                <a:sym typeface="Roboto"/>
              </a:rPr>
              <a:t> 60%</a:t>
            </a:r>
          </a:p>
          <a:p>
            <a:pPr marL="742950" marR="0" lvl="1" indent="-285750" algn="just" defTabSz="914400" rtl="0" eaLnBrk="0" fontAlgn="base" latinLnBrk="0" hangingPunct="0">
              <a:lnSpc>
                <a:spcPct val="100000"/>
              </a:lnSpc>
              <a:spcBef>
                <a:spcPts val="600"/>
              </a:spcBef>
              <a:spcAft>
                <a:spcPts val="600"/>
              </a:spcAft>
              <a:buClrTx/>
              <a:buSzTx/>
              <a:buFont typeface="Wingdings" pitchFamily="2" charset="2"/>
              <a:buChar char="v"/>
              <a:tabLst/>
              <a:defRPr/>
            </a:pPr>
            <a:r>
              <a:rPr kumimoji="0" lang="en-US" sz="1800" b="0" i="0" u="none" strike="noStrike" kern="0" cap="none" spc="0" normalizeH="0" baseline="0" noProof="0" dirty="0">
                <a:ln>
                  <a:noFill/>
                </a:ln>
                <a:solidFill>
                  <a:srgbClr val="000000"/>
                </a:solidFill>
                <a:effectLst/>
                <a:uLnTx/>
                <a:uFillTx/>
                <a:latin typeface="Arial"/>
                <a:ea typeface="Roboto"/>
                <a:cs typeface="Arial" panose="020B0604020202020204" pitchFamily="34" charset="0"/>
                <a:sym typeface="Roboto"/>
              </a:rPr>
              <a:t>Construction sector:</a:t>
            </a:r>
            <a:r>
              <a:rPr kumimoji="0" lang="en-US" altLang="en-US" sz="1800" b="0" i="0" u="none" strike="noStrike" kern="0" cap="none" spc="0" normalizeH="0" baseline="0" noProof="0" dirty="0">
                <a:ln>
                  <a:noFill/>
                </a:ln>
                <a:solidFill>
                  <a:srgbClr val="000000"/>
                </a:solidFill>
                <a:effectLst/>
                <a:uLnTx/>
                <a:uFillTx/>
                <a:latin typeface="Arial"/>
                <a:ea typeface="Roboto"/>
                <a:cs typeface="Arial" panose="020B0604020202020204" pitchFamily="34" charset="0"/>
                <a:sym typeface="Roboto"/>
              </a:rPr>
              <a:t> 15%</a:t>
            </a:r>
          </a:p>
          <a:p>
            <a:pPr marL="742950" marR="0" lvl="1" indent="-285750" algn="just" defTabSz="914400" rtl="0" eaLnBrk="0" fontAlgn="base" latinLnBrk="0" hangingPunct="0">
              <a:lnSpc>
                <a:spcPct val="100000"/>
              </a:lnSpc>
              <a:spcBef>
                <a:spcPts val="600"/>
              </a:spcBef>
              <a:spcAft>
                <a:spcPts val="600"/>
              </a:spcAft>
              <a:buClrTx/>
              <a:buSzTx/>
              <a:buFont typeface="Wingdings" pitchFamily="2" charset="2"/>
              <a:buChar char="v"/>
              <a:tabLst/>
              <a:defRPr/>
            </a:pPr>
            <a:r>
              <a:rPr kumimoji="0" lang="en-US" sz="1800" b="0" i="0" u="none" strike="noStrike" kern="0" cap="none" spc="0" normalizeH="0" baseline="0" noProof="0" dirty="0">
                <a:ln>
                  <a:noFill/>
                </a:ln>
                <a:solidFill>
                  <a:srgbClr val="000000"/>
                </a:solidFill>
                <a:effectLst/>
                <a:uLnTx/>
                <a:uFillTx/>
                <a:latin typeface="Arial"/>
                <a:ea typeface="Roboto"/>
                <a:cs typeface="Arial" panose="020B0604020202020204" pitchFamily="34" charset="0"/>
                <a:sym typeface="Roboto"/>
              </a:rPr>
              <a:t>Mining sector: </a:t>
            </a:r>
            <a:r>
              <a:rPr kumimoji="0" lang="en-US" altLang="en-US" sz="1800" b="0" i="0" u="none" strike="noStrike" kern="0" cap="none" spc="0" normalizeH="0" baseline="0" noProof="0" dirty="0">
                <a:ln>
                  <a:noFill/>
                </a:ln>
                <a:solidFill>
                  <a:srgbClr val="000000"/>
                </a:solidFill>
                <a:effectLst/>
                <a:uLnTx/>
                <a:uFillTx/>
                <a:latin typeface="Arial"/>
                <a:ea typeface="Roboto"/>
                <a:cs typeface="Arial" panose="020B0604020202020204" pitchFamily="34" charset="0"/>
                <a:sym typeface="Roboto"/>
              </a:rPr>
              <a:t>10%</a:t>
            </a:r>
          </a:p>
          <a:p>
            <a:pPr marL="742950" marR="0" lvl="1" indent="-285750" algn="just" defTabSz="914400" rtl="0" eaLnBrk="0" fontAlgn="base" latinLnBrk="0" hangingPunct="0">
              <a:lnSpc>
                <a:spcPct val="100000"/>
              </a:lnSpc>
              <a:spcBef>
                <a:spcPts val="600"/>
              </a:spcBef>
              <a:spcAft>
                <a:spcPts val="600"/>
              </a:spcAft>
              <a:buClrTx/>
              <a:buSzTx/>
              <a:buFont typeface="Wingdings" pitchFamily="2" charset="2"/>
              <a:buChar char="v"/>
              <a:tabLst/>
              <a:defRPr/>
            </a:pPr>
            <a:r>
              <a:rPr kumimoji="0" lang="en-US" sz="1800" b="0" i="0" u="none" strike="noStrike" kern="0" cap="none" spc="0" normalizeH="0" baseline="0" noProof="0" dirty="0">
                <a:ln>
                  <a:noFill/>
                </a:ln>
                <a:solidFill>
                  <a:srgbClr val="000000"/>
                </a:solidFill>
                <a:effectLst/>
                <a:uLnTx/>
                <a:uFillTx/>
                <a:latin typeface="Arial"/>
                <a:ea typeface="Roboto"/>
                <a:cs typeface="Arial" panose="020B0604020202020204" pitchFamily="34" charset="0"/>
                <a:sym typeface="Roboto"/>
              </a:rPr>
              <a:t>Transportation and logistics sector</a:t>
            </a:r>
            <a:r>
              <a:rPr kumimoji="0" lang="en-US" altLang="en-US" sz="1800" b="0" i="0" u="none" strike="noStrike" kern="0" cap="none" spc="0" normalizeH="0" baseline="0" noProof="0" dirty="0">
                <a:ln>
                  <a:noFill/>
                </a:ln>
                <a:solidFill>
                  <a:srgbClr val="000000"/>
                </a:solidFill>
                <a:effectLst/>
                <a:uLnTx/>
                <a:uFillTx/>
                <a:latin typeface="Arial"/>
                <a:ea typeface="Roboto"/>
                <a:cs typeface="Arial" panose="020B0604020202020204" pitchFamily="34" charset="0"/>
                <a:sym typeface="Roboto"/>
              </a:rPr>
              <a:t> 5%</a:t>
            </a:r>
          </a:p>
          <a:p>
            <a:pPr marL="0" marR="0" lvl="0" indent="0" algn="just" defTabSz="914400" rtl="0" eaLnBrk="0" fontAlgn="base" latinLnBrk="0" hangingPunct="0">
              <a:lnSpc>
                <a:spcPct val="100000"/>
              </a:lnSpc>
              <a:spcBef>
                <a:spcPts val="600"/>
              </a:spcBef>
              <a:spcAft>
                <a:spcPts val="600"/>
              </a:spcAft>
              <a:buClrTx/>
              <a:buSzTx/>
              <a:buFont typeface="Roboto"/>
              <a:buNone/>
              <a:tabLst/>
              <a:defRPr/>
            </a:pPr>
            <a:r>
              <a:rPr kumimoji="0" lang="en-US" sz="1800" b="0" i="0" u="none" strike="noStrike" kern="0" cap="none" spc="0" normalizeH="0" baseline="0" noProof="0" dirty="0">
                <a:ln>
                  <a:noFill/>
                </a:ln>
                <a:solidFill>
                  <a:srgbClr val="000000"/>
                </a:solidFill>
                <a:effectLst/>
                <a:uLnTx/>
                <a:uFillTx/>
                <a:latin typeface="Arial"/>
                <a:ea typeface="Roboto"/>
                <a:cs typeface="Roboto"/>
                <a:sym typeface="Roboto"/>
              </a:rPr>
              <a:t>Main types of energy used:</a:t>
            </a:r>
            <a:endParaRPr kumimoji="0" lang="en-US" altLang="en-US" sz="1800" b="0" i="0" u="none" strike="noStrike" kern="0" cap="none" spc="0" normalizeH="0" baseline="0" noProof="0" dirty="0">
              <a:ln>
                <a:noFill/>
              </a:ln>
              <a:solidFill>
                <a:srgbClr val="000000"/>
              </a:solidFill>
              <a:effectLst/>
              <a:uLnTx/>
              <a:uFillTx/>
              <a:latin typeface="Arial"/>
              <a:ea typeface="Roboto"/>
              <a:cs typeface="Roboto"/>
              <a:sym typeface="Roboto"/>
            </a:endParaRPr>
          </a:p>
          <a:p>
            <a:pPr marL="742950" marR="0" lvl="1" indent="-285750" algn="just" defTabSz="914400" rtl="0" eaLnBrk="0" fontAlgn="base" latinLnBrk="0" hangingPunct="0">
              <a:lnSpc>
                <a:spcPct val="100000"/>
              </a:lnSpc>
              <a:spcBef>
                <a:spcPts val="600"/>
              </a:spcBef>
              <a:spcAft>
                <a:spcPts val="600"/>
              </a:spcAft>
              <a:buClrTx/>
              <a:buSzTx/>
              <a:buFont typeface="Wingdings" pitchFamily="2" charset="2"/>
              <a:buChar char="v"/>
              <a:tabLst/>
              <a:defRPr/>
            </a:pPr>
            <a:r>
              <a:rPr kumimoji="0" lang="en-US" altLang="en-US" sz="1800" b="0" i="0" u="none" strike="noStrike" kern="0" cap="none" spc="0" normalizeH="0" baseline="0" noProof="0">
                <a:ln>
                  <a:noFill/>
                </a:ln>
                <a:solidFill>
                  <a:srgbClr val="000000"/>
                </a:solidFill>
                <a:effectLst/>
                <a:uLnTx/>
                <a:uFillTx/>
                <a:latin typeface="Arial"/>
                <a:ea typeface="Roboto"/>
                <a:cs typeface="Arial" panose="020B0604020202020204" pitchFamily="34" charset="0"/>
                <a:sym typeface="Roboto"/>
              </a:rPr>
              <a:t>Electricity: </a:t>
            </a:r>
            <a:r>
              <a:rPr kumimoji="0" lang="en-US" sz="1800" b="0" i="0" u="none" strike="noStrike" kern="0" cap="none" spc="0" normalizeH="0" baseline="0" noProof="0" dirty="0">
                <a:ln>
                  <a:noFill/>
                </a:ln>
                <a:solidFill>
                  <a:srgbClr val="000000"/>
                </a:solidFill>
                <a:effectLst/>
                <a:uLnTx/>
                <a:uFillTx/>
                <a:latin typeface="Arial"/>
                <a:ea typeface="Roboto"/>
                <a:cs typeface="Arial" panose="020B0604020202020204" pitchFamily="34" charset="0"/>
                <a:sym typeface="Roboto"/>
              </a:rPr>
              <a:t>Account for the largest proportion in the energy consumption structure of the industrial sector.</a:t>
            </a:r>
            <a:endParaRPr kumimoji="0" lang="en-US" altLang="en-US" sz="1800" b="0" i="0" u="none" strike="noStrike" kern="0" cap="none" spc="0" normalizeH="0" baseline="0" noProof="0" dirty="0">
              <a:ln>
                <a:noFill/>
              </a:ln>
              <a:solidFill>
                <a:srgbClr val="000000"/>
              </a:solidFill>
              <a:effectLst/>
              <a:uLnTx/>
              <a:uFillTx/>
              <a:latin typeface="Arial"/>
              <a:ea typeface="Roboto"/>
              <a:cs typeface="Arial" panose="020B0604020202020204" pitchFamily="34" charset="0"/>
              <a:sym typeface="Roboto"/>
            </a:endParaRPr>
          </a:p>
          <a:p>
            <a:pPr marL="742950" marR="0" lvl="1" indent="-285750" algn="just" defTabSz="914400" rtl="0" eaLnBrk="0" fontAlgn="base" latinLnBrk="0" hangingPunct="0">
              <a:lnSpc>
                <a:spcPct val="100000"/>
              </a:lnSpc>
              <a:spcBef>
                <a:spcPts val="600"/>
              </a:spcBef>
              <a:spcAft>
                <a:spcPts val="600"/>
              </a:spcAft>
              <a:buClrTx/>
              <a:buSzTx/>
              <a:buFont typeface="Wingdings" pitchFamily="2" charset="2"/>
              <a:buChar char="v"/>
              <a:tabLst/>
              <a:defRPr/>
            </a:pPr>
            <a:r>
              <a:rPr kumimoji="0" lang="en-US" sz="1800" b="0" i="0" u="none" strike="noStrike" kern="0" cap="none" spc="0" normalizeH="0" baseline="0" noProof="0" dirty="0">
                <a:ln>
                  <a:noFill/>
                </a:ln>
                <a:solidFill>
                  <a:srgbClr val="000000"/>
                </a:solidFill>
                <a:effectLst/>
                <a:uLnTx/>
                <a:uFillTx/>
                <a:latin typeface="Arial"/>
                <a:ea typeface="Roboto"/>
                <a:cs typeface="Arial" panose="020B0604020202020204" pitchFamily="34" charset="0"/>
                <a:sym typeface="Roboto"/>
              </a:rPr>
              <a:t>Oil and natural gas: Used in manufacturing and chemical industries.</a:t>
            </a:r>
          </a:p>
          <a:p>
            <a:pPr marL="742950" marR="0" lvl="1" indent="-285750" algn="just" defTabSz="914400" rtl="0" eaLnBrk="0" fontAlgn="base" latinLnBrk="0" hangingPunct="0">
              <a:lnSpc>
                <a:spcPct val="100000"/>
              </a:lnSpc>
              <a:spcBef>
                <a:spcPts val="600"/>
              </a:spcBef>
              <a:spcAft>
                <a:spcPts val="600"/>
              </a:spcAft>
              <a:buClrTx/>
              <a:buSzTx/>
              <a:buFont typeface="Wingdings" pitchFamily="2" charset="2"/>
              <a:buChar char="v"/>
              <a:tabLst/>
              <a:defRPr/>
            </a:pPr>
            <a:r>
              <a:rPr kumimoji="0" lang="en-US" sz="1800" b="0" i="0" u="none" strike="noStrike" kern="0" cap="none" spc="0" normalizeH="0" baseline="0" noProof="0" dirty="0">
                <a:ln>
                  <a:noFill/>
                </a:ln>
                <a:solidFill>
                  <a:srgbClr val="000000"/>
                </a:solidFill>
                <a:effectLst/>
                <a:uLnTx/>
                <a:uFillTx/>
                <a:latin typeface="Arial"/>
                <a:ea typeface="Roboto"/>
                <a:cs typeface="Arial" panose="020B0604020202020204" pitchFamily="34" charset="0"/>
                <a:sym typeface="Roboto"/>
              </a:rPr>
              <a:t>Coal: Mainly used in the cement and metallurgy industries.</a:t>
            </a:r>
            <a:endParaRPr kumimoji="0" lang="en-US" altLang="en-US" sz="1800" b="0" i="0" u="none" strike="noStrike" kern="0" cap="none" spc="0" normalizeH="0" baseline="0" noProof="0" dirty="0">
              <a:ln>
                <a:noFill/>
              </a:ln>
              <a:solidFill>
                <a:srgbClr val="000000"/>
              </a:solidFill>
              <a:effectLst/>
              <a:uLnTx/>
              <a:uFillTx/>
              <a:latin typeface="Arial"/>
              <a:ea typeface="Roboto"/>
              <a:cs typeface="Arial" panose="020B0604020202020204" pitchFamily="34" charset="0"/>
              <a:sym typeface="Roboto"/>
            </a:endParaRPr>
          </a:p>
        </p:txBody>
      </p:sp>
    </p:spTree>
    <p:extLst>
      <p:ext uri="{BB962C8B-B14F-4D97-AF65-F5344CB8AC3E}">
        <p14:creationId xmlns:p14="http://schemas.microsoft.com/office/powerpoint/2010/main" val="15330021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E17995-1A16-4DEA-9591-F97019E58940}"/>
              </a:ext>
            </a:extLst>
          </p:cNvPr>
          <p:cNvSpPr>
            <a:spLocks noGrp="1"/>
          </p:cNvSpPr>
          <p:nvPr>
            <p:ph type="title"/>
          </p:nvPr>
        </p:nvSpPr>
        <p:spPr/>
        <p:txBody>
          <a:bodyPr>
            <a:noAutofit/>
          </a:bodyPr>
          <a:lstStyle/>
          <a:p>
            <a:r>
              <a:rPr lang="en-US" sz="3200">
                <a:solidFill>
                  <a:schemeClr val="accent1">
                    <a:lumMod val="50000"/>
                  </a:schemeClr>
                </a:solidFill>
              </a:rPr>
              <a:t>CAUSES OF HIGH ENERGY CONSUMPTION</a:t>
            </a:r>
            <a:endParaRPr lang="en-US" sz="3200" dirty="0">
              <a:solidFill>
                <a:schemeClr val="accent1">
                  <a:lumMod val="50000"/>
                </a:schemeClr>
              </a:solidFill>
            </a:endParaRPr>
          </a:p>
        </p:txBody>
      </p:sp>
      <p:sp>
        <p:nvSpPr>
          <p:cNvPr id="4" name="Rectangle 1">
            <a:extLst>
              <a:ext uri="{FF2B5EF4-FFF2-40B4-BE49-F238E27FC236}">
                <a16:creationId xmlns:a16="http://schemas.microsoft.com/office/drawing/2014/main" id="{CB60CE5D-FDD1-1804-9E20-442F5A4FC3A3}"/>
              </a:ext>
            </a:extLst>
          </p:cNvPr>
          <p:cNvSpPr>
            <a:spLocks noGrp="1" noChangeArrowheads="1"/>
          </p:cNvSpPr>
          <p:nvPr>
            <p:ph type="body" idx="1"/>
          </p:nvPr>
        </p:nvSpPr>
        <p:spPr bwMode="auto">
          <a:xfrm>
            <a:off x="609600" y="1364424"/>
            <a:ext cx="11084119" cy="49449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algn="just" defTabSz="1219170" eaLnBrk="0" fontAlgn="base" hangingPunct="0">
              <a:spcBef>
                <a:spcPts val="800"/>
              </a:spcBef>
              <a:spcAft>
                <a:spcPts val="800"/>
              </a:spcAft>
              <a:buClrTx/>
              <a:buSzTx/>
              <a:buFont typeface="Wingdings" pitchFamily="2" charset="2"/>
              <a:buChar char="v"/>
            </a:pPr>
            <a:r>
              <a:rPr lang="en-US" b="1" dirty="0">
                <a:solidFill>
                  <a:schemeClr val="tx1"/>
                </a:solidFill>
              </a:rPr>
              <a:t>Outdated technology: </a:t>
            </a:r>
            <a:r>
              <a:rPr lang="en-US" dirty="0"/>
              <a:t>Many seafood processing enterprises still rely on outdated technologies that consume excessive energy and cause significant environmental pollution. These include inefficient refrigeration and freezing systems, manual processing lines, old boilers, and poor water and waste management practices. Such technologies lead to high operational costs, low product quality, and non-compliance with environmental and food safety standards. Upgrading to modern, energy-efficient equipment and implementing wastewater treatment and automation systems is essential to improve sustainability and competitiveness in the global market.</a:t>
            </a:r>
            <a:endParaRPr lang="en-US" b="1"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r>
              <a:rPr lang="en-US" b="1" dirty="0">
                <a:solidFill>
                  <a:schemeClr val="tx1"/>
                </a:solidFill>
              </a:rPr>
              <a:t>Lack of investment in innovation: </a:t>
            </a:r>
            <a:r>
              <a:rPr lang="en-US" dirty="0">
                <a:solidFill>
                  <a:schemeClr val="tx1"/>
                </a:solidFill>
              </a:rPr>
              <a:t>Insufficient capital and motivation to invest in energy-efficient equipment and technology.</a:t>
            </a:r>
            <a:endParaRPr lang="vi-VN" altLang="en-US"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r>
              <a:rPr lang="en-US" b="1" dirty="0">
                <a:solidFill>
                  <a:schemeClr val="tx1"/>
                </a:solidFill>
              </a:rPr>
              <a:t>Low awareness of energy efficiency</a:t>
            </a:r>
            <a:r>
              <a:rPr lang="en-US" dirty="0">
                <a:solidFill>
                  <a:schemeClr val="tx1"/>
                </a:solidFill>
              </a:rPr>
              <a:t>: Some enterprises have not prioritized energy efficiency measures in their production processes.</a:t>
            </a:r>
            <a:endParaRPr lang="vi-VN" altLang="en-US"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endParaRPr lang="en-US" altLang="en-US" dirty="0">
              <a:solidFill>
                <a:schemeClr val="tx1"/>
              </a:solidFill>
              <a:latin typeface="Arial" panose="020B0604020202020204" pitchFamily="34" charset="0"/>
            </a:endParaRPr>
          </a:p>
        </p:txBody>
      </p:sp>
    </p:spTree>
    <p:extLst>
      <p:ext uri="{BB962C8B-B14F-4D97-AF65-F5344CB8AC3E}">
        <p14:creationId xmlns:p14="http://schemas.microsoft.com/office/powerpoint/2010/main" val="10856448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9B07A1-B52F-EFDB-59D9-BF3B2113061F}"/>
              </a:ext>
            </a:extLst>
          </p:cNvPr>
          <p:cNvSpPr>
            <a:spLocks noGrp="1"/>
          </p:cNvSpPr>
          <p:nvPr>
            <p:ph type="title"/>
          </p:nvPr>
        </p:nvSpPr>
        <p:spPr/>
        <p:txBody>
          <a:bodyPr>
            <a:normAutofit fontScale="90000"/>
          </a:bodyPr>
          <a:lstStyle/>
          <a:p>
            <a:r>
              <a:rPr lang="en-US" sz="3067">
                <a:solidFill>
                  <a:schemeClr val="accent1">
                    <a:lumMod val="50000"/>
                  </a:schemeClr>
                </a:solidFill>
              </a:rPr>
              <a:t>CHALLENGES IN ENERGY MANAGEMENT AND UTILIZATION</a:t>
            </a:r>
            <a:endParaRPr lang="en-US" sz="3067" dirty="0">
              <a:solidFill>
                <a:schemeClr val="accent1">
                  <a:lumMod val="50000"/>
                </a:schemeClr>
              </a:solidFill>
            </a:endParaRPr>
          </a:p>
        </p:txBody>
      </p:sp>
      <p:sp>
        <p:nvSpPr>
          <p:cNvPr id="4" name="Rectangle 1">
            <a:extLst>
              <a:ext uri="{FF2B5EF4-FFF2-40B4-BE49-F238E27FC236}">
                <a16:creationId xmlns:a16="http://schemas.microsoft.com/office/drawing/2014/main" id="{DCEC5B86-B40F-F3E0-BCCF-88FB9583BF3A}"/>
              </a:ext>
            </a:extLst>
          </p:cNvPr>
          <p:cNvSpPr>
            <a:spLocks noGrp="1" noChangeArrowheads="1"/>
          </p:cNvSpPr>
          <p:nvPr>
            <p:ph type="body" idx="1"/>
          </p:nvPr>
        </p:nvSpPr>
        <p:spPr bwMode="auto">
          <a:xfrm>
            <a:off x="609601" y="1443842"/>
            <a:ext cx="10861481" cy="3970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b="1" dirty="0">
                <a:solidFill>
                  <a:schemeClr val="tx1"/>
                </a:solidFill>
              </a:rPr>
              <a:t>Technological challenges</a:t>
            </a:r>
            <a:r>
              <a:rPr lang="en-US" dirty="0">
                <a:solidFill>
                  <a:schemeClr val="tx1"/>
                </a:solidFill>
              </a:rPr>
              <a:t>: Many seafood enterprises use outdated technology, resulting in low energy performance and environmental pollution.</a:t>
            </a:r>
            <a:endParaRPr lang="en-US" altLang="en-US" dirty="0">
              <a:solidFill>
                <a:schemeClr val="tx1"/>
              </a:solidFill>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b="1" dirty="0">
                <a:solidFill>
                  <a:schemeClr val="tx1"/>
                </a:solidFill>
              </a:rPr>
              <a:t>Cost challenges: </a:t>
            </a:r>
            <a:r>
              <a:rPr lang="en-US" dirty="0">
                <a:solidFill>
                  <a:schemeClr val="tx1"/>
                </a:solidFill>
              </a:rPr>
              <a:t>The initial investment costs for energy-efficient technologies are high, causing many enterprises to hesitate to make changes.</a:t>
            </a:r>
            <a:endParaRPr lang="en-US" altLang="en-US" dirty="0">
              <a:solidFill>
                <a:schemeClr val="tx1"/>
              </a:solidFill>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b="1" dirty="0">
                <a:solidFill>
                  <a:schemeClr val="tx1"/>
                </a:solidFill>
              </a:rPr>
              <a:t>Lack of strong supporting policies: </a:t>
            </a:r>
            <a:r>
              <a:rPr lang="en-US" dirty="0">
                <a:solidFill>
                  <a:schemeClr val="tx1"/>
                </a:solidFill>
              </a:rPr>
              <a:t>Although there are policies encouraging energy efficiency, seafood enterprises still not effective enough to drive widespread adoption of energy efficiency measures among enterprises.</a:t>
            </a:r>
            <a:endParaRPr lang="en-US" altLang="en-US" dirty="0">
              <a:solidFill>
                <a:schemeClr val="tx1"/>
              </a:solidFill>
            </a:endParaRPr>
          </a:p>
        </p:txBody>
      </p:sp>
    </p:spTree>
    <p:extLst>
      <p:ext uri="{BB962C8B-B14F-4D97-AF65-F5344CB8AC3E}">
        <p14:creationId xmlns:p14="http://schemas.microsoft.com/office/powerpoint/2010/main" val="9764098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843EF0-E933-69A1-B28B-3AF544964B66}"/>
              </a:ext>
            </a:extLst>
          </p:cNvPr>
          <p:cNvSpPr>
            <a:spLocks noGrp="1"/>
          </p:cNvSpPr>
          <p:nvPr>
            <p:ph type="title"/>
          </p:nvPr>
        </p:nvSpPr>
        <p:spPr/>
        <p:txBody>
          <a:bodyPr>
            <a:noAutofit/>
          </a:bodyPr>
          <a:lstStyle/>
          <a:p>
            <a:r>
              <a:rPr lang="en-US">
                <a:solidFill>
                  <a:schemeClr val="accent1">
                    <a:lumMod val="50000"/>
                  </a:schemeClr>
                </a:solidFill>
              </a:rPr>
              <a:t>TRENDS IN SUSTAINABLE DEVELOPMENT IN INDUSTRY</a:t>
            </a:r>
            <a:endParaRPr lang="en-US" dirty="0">
              <a:solidFill>
                <a:schemeClr val="accent1">
                  <a:lumMod val="50000"/>
                </a:schemeClr>
              </a:solidFill>
            </a:endParaRPr>
          </a:p>
        </p:txBody>
      </p:sp>
      <p:sp>
        <p:nvSpPr>
          <p:cNvPr id="4" name="Rectangle 1">
            <a:extLst>
              <a:ext uri="{FF2B5EF4-FFF2-40B4-BE49-F238E27FC236}">
                <a16:creationId xmlns:a16="http://schemas.microsoft.com/office/drawing/2014/main" id="{76EA44AF-D73B-A321-26BD-9E80A026C4A6}"/>
              </a:ext>
            </a:extLst>
          </p:cNvPr>
          <p:cNvSpPr>
            <a:spLocks noGrp="1" noChangeArrowheads="1"/>
          </p:cNvSpPr>
          <p:nvPr>
            <p:ph type="body" idx="1"/>
          </p:nvPr>
        </p:nvSpPr>
        <p:spPr bwMode="auto">
          <a:xfrm>
            <a:off x="720919" y="1338840"/>
            <a:ext cx="10861481" cy="46371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spcBef>
                <a:spcPts val="800"/>
              </a:spcBef>
              <a:spcAft>
                <a:spcPts val="800"/>
              </a:spcAft>
              <a:buClrTx/>
              <a:buSzTx/>
              <a:buFont typeface="Wingdings" pitchFamily="2" charset="2"/>
              <a:buChar char="v"/>
            </a:pPr>
            <a:r>
              <a:rPr lang="en-US" b="1" dirty="0">
                <a:solidFill>
                  <a:schemeClr val="tx1"/>
                </a:solidFill>
              </a:rPr>
              <a:t>Green industry: </a:t>
            </a:r>
            <a:r>
              <a:rPr lang="en-US" dirty="0">
                <a:solidFill>
                  <a:schemeClr val="tx1"/>
                </a:solidFill>
              </a:rPr>
              <a:t>Seafood</a:t>
            </a:r>
            <a:r>
              <a:rPr lang="en-US" b="1" dirty="0">
                <a:solidFill>
                  <a:schemeClr val="tx1"/>
                </a:solidFill>
              </a:rPr>
              <a:t> e</a:t>
            </a:r>
            <a:r>
              <a:rPr lang="en-US" dirty="0">
                <a:solidFill>
                  <a:schemeClr val="tx1"/>
                </a:solidFill>
              </a:rPr>
              <a:t>nterprises are gradually paying more attention to using renewable energy and developing sustainable production.</a:t>
            </a:r>
            <a:endParaRPr lang="en-US" altLang="en-US"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r>
              <a:rPr lang="en-US" altLang="en-US" b="1" dirty="0">
                <a:solidFill>
                  <a:schemeClr val="tx1"/>
                </a:solidFill>
              </a:rPr>
              <a:t>International trend</a:t>
            </a:r>
            <a:r>
              <a:rPr lang="en-US" altLang="en-US" dirty="0">
                <a:solidFill>
                  <a:schemeClr val="tx1"/>
                </a:solidFill>
              </a:rPr>
              <a:t>: </a:t>
            </a:r>
            <a:r>
              <a:rPr lang="en-US" dirty="0">
                <a:solidFill>
                  <a:schemeClr val="tx1"/>
                </a:solidFill>
              </a:rPr>
              <a:t>Multinational corporations have higher standards for energy and environmental requirements when collaborating, especially in industries such as textiles and electronics.</a:t>
            </a:r>
            <a:endParaRPr lang="en-US" altLang="en-US"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r>
              <a:rPr lang="en-US" b="1" dirty="0">
                <a:solidFill>
                  <a:schemeClr val="tx1"/>
                </a:solidFill>
              </a:rPr>
              <a:t>Digital transformation and energy optimization: </a:t>
            </a:r>
            <a:r>
              <a:rPr lang="en-US" dirty="0">
                <a:solidFill>
                  <a:schemeClr val="tx1"/>
                </a:solidFill>
              </a:rPr>
              <a:t>Applying digital technology to monitor and optimize energy usage in production.</a:t>
            </a:r>
            <a:endParaRPr lang="vi-VN" altLang="en-US"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r>
              <a:rPr lang="en-US" dirty="0">
                <a:solidFill>
                  <a:schemeClr val="tx1"/>
                </a:solidFill>
              </a:rPr>
              <a:t>New trends all place a certain emphasis on reducing greenhouse gas emissions in production and have become collaboration criteria for many major international corporations. This issue is becoming increasingly important and challenging for the industrial development of Vietnam. </a:t>
            </a:r>
            <a:r>
              <a:rPr lang="en-VN" b="1" dirty="0">
                <a:solidFill>
                  <a:schemeClr val="tx1"/>
                </a:solidFill>
              </a:rPr>
              <a:t>T</a:t>
            </a:r>
            <a:r>
              <a:rPr lang="en-VN" b="1" dirty="0"/>
              <a:t>he sustainability trends are also relevant to or practiced by the Seafood industry.</a:t>
            </a:r>
            <a:endParaRPr lang="vi-VN" altLang="en-US" b="1" dirty="0">
              <a:solidFill>
                <a:schemeClr val="tx1"/>
              </a:solidFill>
            </a:endParaRPr>
          </a:p>
        </p:txBody>
      </p:sp>
    </p:spTree>
    <p:extLst>
      <p:ext uri="{BB962C8B-B14F-4D97-AF65-F5344CB8AC3E}">
        <p14:creationId xmlns:p14="http://schemas.microsoft.com/office/powerpoint/2010/main" val="1664072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822CB447-8B5C-F75A-0A13-3AB91E5EB76D}"/>
            </a:ext>
          </a:extLst>
        </p:cNvPr>
        <p:cNvGrpSpPr/>
        <p:nvPr/>
      </p:nvGrpSpPr>
      <p:grpSpPr>
        <a:xfrm>
          <a:off x="0" y="0"/>
          <a:ext cx="0" cy="0"/>
          <a:chOff x="0" y="0"/>
          <a:chExt cx="0" cy="0"/>
        </a:xfrm>
      </p:grpSpPr>
      <p:pic>
        <p:nvPicPr>
          <p:cNvPr id="1026" name="Picture 2" descr="Global seafood industry braces for increased demand by 2030 - Food &amp;  Beverage Industry News">
            <a:extLst>
              <a:ext uri="{FF2B5EF4-FFF2-40B4-BE49-F238E27FC236}">
                <a16:creationId xmlns:a16="http://schemas.microsoft.com/office/drawing/2014/main" id="{C1C55D1D-16E5-B129-1AD1-208AA7B4201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0688" y="-451104"/>
            <a:ext cx="12472416" cy="8318796"/>
          </a:xfrm>
          <a:prstGeom prst="rect">
            <a:avLst/>
          </a:prstGeom>
          <a:noFill/>
          <a:extLst>
            <a:ext uri="{909E8E84-426E-40DD-AFC4-6F175D3DCCD1}">
              <a14:hiddenFill xmlns:a14="http://schemas.microsoft.com/office/drawing/2010/main">
                <a:solidFill>
                  <a:srgbClr val="FFFFFF"/>
                </a:solidFill>
              </a14:hiddenFill>
            </a:ext>
          </a:extLst>
        </p:spPr>
      </p:pic>
      <p:sp>
        <p:nvSpPr>
          <p:cNvPr id="3" name="Subtitle 2">
            <a:extLst>
              <a:ext uri="{FF2B5EF4-FFF2-40B4-BE49-F238E27FC236}">
                <a16:creationId xmlns:a16="http://schemas.microsoft.com/office/drawing/2014/main" id="{07A94B80-5095-8B50-C01C-CD8D82124389}"/>
              </a:ext>
            </a:extLst>
          </p:cNvPr>
          <p:cNvSpPr>
            <a:spLocks noGrp="1"/>
          </p:cNvSpPr>
          <p:nvPr>
            <p:ph type="subTitle" idx="1"/>
          </p:nvPr>
        </p:nvSpPr>
        <p:spPr>
          <a:xfrm>
            <a:off x="222421" y="5527342"/>
            <a:ext cx="9153399" cy="558006"/>
          </a:xfrm>
          <a:solidFill>
            <a:schemeClr val="bg1">
              <a:lumMod val="85000"/>
            </a:schemeClr>
          </a:solidFill>
        </p:spPr>
        <p:txBody>
          <a:bodyPr>
            <a:noAutofit/>
          </a:bodyPr>
          <a:lstStyle/>
          <a:p>
            <a:pPr marL="53975" indent="0"/>
            <a:r>
              <a:rPr lang="en-US" b="1" dirty="0">
                <a:solidFill>
                  <a:schemeClr val="accent1">
                    <a:lumMod val="50000"/>
                  </a:schemeClr>
                </a:solidFill>
              </a:rPr>
              <a:t>Seafood industry</a:t>
            </a:r>
          </a:p>
        </p:txBody>
      </p:sp>
    </p:spTree>
    <p:extLst>
      <p:ext uri="{BB962C8B-B14F-4D97-AF65-F5344CB8AC3E}">
        <p14:creationId xmlns:p14="http://schemas.microsoft.com/office/powerpoint/2010/main" val="20112994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FCD902CF-C332-50CC-1D09-5E2FC2126258}"/>
              </a:ext>
            </a:extLst>
          </p:cNvPr>
          <p:cNvSpPr>
            <a:spLocks noGrp="1"/>
          </p:cNvSpPr>
          <p:nvPr>
            <p:ph type="title"/>
          </p:nvPr>
        </p:nvSpPr>
        <p:spPr/>
        <p:txBody>
          <a:bodyPr>
            <a:noAutofit/>
          </a:bodyPr>
          <a:lstStyle/>
          <a:p>
            <a:r>
              <a:rPr lang="en-US" sz="3200">
                <a:solidFill>
                  <a:schemeClr val="accent1">
                    <a:lumMod val="50000"/>
                  </a:schemeClr>
                </a:solidFill>
              </a:rPr>
              <a:t>ENERGY INTENSITY IN KEY INDUSTRIES IN VIETNAM</a:t>
            </a:r>
            <a:endParaRPr lang="en-VN" sz="3200" dirty="0">
              <a:solidFill>
                <a:schemeClr val="accent1">
                  <a:lumMod val="50000"/>
                </a:schemeClr>
              </a:solidFill>
            </a:endParaRPr>
          </a:p>
        </p:txBody>
      </p:sp>
      <p:sp>
        <p:nvSpPr>
          <p:cNvPr id="7" name="Rectangle 6"/>
          <p:cNvSpPr/>
          <p:nvPr/>
        </p:nvSpPr>
        <p:spPr>
          <a:xfrm rot="19695575">
            <a:off x="5993882" y="4799877"/>
            <a:ext cx="557076" cy="1695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a:solidFill>
                  <a:schemeClr val="tx1"/>
                </a:solidFill>
              </a:rPr>
              <a:t>Paper</a:t>
            </a:r>
          </a:p>
        </p:txBody>
      </p:sp>
      <p:sp>
        <p:nvSpPr>
          <p:cNvPr id="9" name="Rectangle 8"/>
          <p:cNvSpPr/>
          <p:nvPr/>
        </p:nvSpPr>
        <p:spPr>
          <a:xfrm rot="19695575">
            <a:off x="4729287" y="4823617"/>
            <a:ext cx="647319" cy="1695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a:solidFill>
                  <a:schemeClr val="tx1"/>
                </a:solidFill>
              </a:rPr>
              <a:t>Cement</a:t>
            </a:r>
          </a:p>
        </p:txBody>
      </p:sp>
      <p:sp>
        <p:nvSpPr>
          <p:cNvPr id="11" name="Rectangle 10"/>
          <p:cNvSpPr/>
          <p:nvPr/>
        </p:nvSpPr>
        <p:spPr>
          <a:xfrm rot="19695575">
            <a:off x="3399191" y="4815996"/>
            <a:ext cx="647319" cy="1695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a:solidFill>
                  <a:schemeClr val="tx1"/>
                </a:solidFill>
              </a:rPr>
              <a:t>Steel</a:t>
            </a:r>
          </a:p>
        </p:txBody>
      </p:sp>
      <p:sp>
        <p:nvSpPr>
          <p:cNvPr id="12" name="Rectangle 11"/>
          <p:cNvSpPr/>
          <p:nvPr/>
        </p:nvSpPr>
        <p:spPr>
          <a:xfrm>
            <a:off x="5813484" y="5229499"/>
            <a:ext cx="917871" cy="2673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a:solidFill>
                  <a:schemeClr val="tx1"/>
                </a:solidFill>
              </a:rPr>
              <a:t>Industry</a:t>
            </a:r>
          </a:p>
        </p:txBody>
      </p:sp>
      <p:pic>
        <p:nvPicPr>
          <p:cNvPr id="1026" name="Picture 2" descr="Output image">
            <a:extLst>
              <a:ext uri="{FF2B5EF4-FFF2-40B4-BE49-F238E27FC236}">
                <a16:creationId xmlns:a16="http://schemas.microsoft.com/office/drawing/2014/main" id="{507A0D3C-0473-96FA-1670-A0B2EA0EA21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85256" y="1298389"/>
            <a:ext cx="6856456" cy="50109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97054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E0EADF-D658-457E-995C-20784FB1AB60}"/>
              </a:ext>
            </a:extLst>
          </p:cNvPr>
          <p:cNvSpPr>
            <a:spLocks noGrp="1"/>
          </p:cNvSpPr>
          <p:nvPr>
            <p:ph type="title"/>
          </p:nvPr>
        </p:nvSpPr>
        <p:spPr/>
        <p:txBody>
          <a:bodyPr>
            <a:noAutofit/>
          </a:bodyPr>
          <a:lstStyle/>
          <a:p>
            <a:r>
              <a:rPr lang="en-US">
                <a:solidFill>
                  <a:schemeClr val="accent1">
                    <a:lumMod val="50000"/>
                  </a:schemeClr>
                </a:solidFill>
              </a:rPr>
              <a:t>BENCHMARKING IN THE SEAFOOD INDUSTRY</a:t>
            </a:r>
            <a:endParaRPr lang="en-US" dirty="0">
              <a:solidFill>
                <a:schemeClr val="accent1">
                  <a:lumMod val="50000"/>
                </a:schemeClr>
              </a:solidFill>
            </a:endParaRPr>
          </a:p>
        </p:txBody>
      </p:sp>
      <p:graphicFrame>
        <p:nvGraphicFramePr>
          <p:cNvPr id="4" name="Table 3">
            <a:extLst>
              <a:ext uri="{FF2B5EF4-FFF2-40B4-BE49-F238E27FC236}">
                <a16:creationId xmlns:a16="http://schemas.microsoft.com/office/drawing/2014/main" id="{20D01C69-BEB3-4E34-B161-CBF7ECA5FF46}"/>
              </a:ext>
            </a:extLst>
          </p:cNvPr>
          <p:cNvGraphicFramePr>
            <a:graphicFrameLocks noGrp="1"/>
          </p:cNvGraphicFramePr>
          <p:nvPr/>
        </p:nvGraphicFramePr>
        <p:xfrm>
          <a:off x="609601" y="1803210"/>
          <a:ext cx="10972799" cy="3800790"/>
        </p:xfrm>
        <a:graphic>
          <a:graphicData uri="http://schemas.openxmlformats.org/drawingml/2006/table">
            <a:tbl>
              <a:tblPr firstRow="1" firstCol="1" bandRow="1">
                <a:tableStyleId>{912C8C85-51F0-491E-9774-3900AFEF0FD7}</a:tableStyleId>
              </a:tblPr>
              <a:tblGrid>
                <a:gridCol w="3869094">
                  <a:extLst>
                    <a:ext uri="{9D8B030D-6E8A-4147-A177-3AD203B41FA5}">
                      <a16:colId xmlns:a16="http://schemas.microsoft.com/office/drawing/2014/main" val="1885385817"/>
                    </a:ext>
                  </a:extLst>
                </a:gridCol>
                <a:gridCol w="7103705">
                  <a:extLst>
                    <a:ext uri="{9D8B030D-6E8A-4147-A177-3AD203B41FA5}">
                      <a16:colId xmlns:a16="http://schemas.microsoft.com/office/drawing/2014/main" val="3391202657"/>
                    </a:ext>
                  </a:extLst>
                </a:gridCol>
              </a:tblGrid>
              <a:tr h="622234">
                <a:tc>
                  <a:txBody>
                    <a:bodyPr/>
                    <a:lstStyle/>
                    <a:p>
                      <a:pPr algn="ctr">
                        <a:lnSpc>
                          <a:spcPct val="125000"/>
                        </a:lnSpc>
                        <a:spcBef>
                          <a:spcPts val="600"/>
                        </a:spcBef>
                        <a:spcAft>
                          <a:spcPts val="600"/>
                        </a:spcAft>
                      </a:pPr>
                      <a:r>
                        <a:rPr lang="vi-VN" sz="2000" b="1" dirty="0">
                          <a:solidFill>
                            <a:srgbClr val="FFFFFF"/>
                          </a:solidFill>
                          <a:effectLst/>
                          <a:latin typeface="+mn-lt"/>
                        </a:rPr>
                        <a:t>Benchmarking</a:t>
                      </a:r>
                      <a:endParaRPr lang="en-US" sz="2400" dirty="0">
                        <a:effectLst/>
                        <a:latin typeface="+mn-lt"/>
                        <a:ea typeface="Calibri" panose="020F0502020204030204" pitchFamily="34" charset="0"/>
                        <a:cs typeface="Times New Roman" panose="02020603050405020304" pitchFamily="18" charset="0"/>
                      </a:endParaRPr>
                    </a:p>
                  </a:txBody>
                  <a:tcPr marL="43518" marR="43518" marT="0" marB="0" anchor="ctr">
                    <a:solidFill>
                      <a:schemeClr val="accent1">
                        <a:lumMod val="50000"/>
                      </a:schemeClr>
                    </a:solidFill>
                  </a:tcPr>
                </a:tc>
                <a:tc>
                  <a:txBody>
                    <a:bodyPr/>
                    <a:lstStyle/>
                    <a:p>
                      <a:pPr algn="ctr">
                        <a:lnSpc>
                          <a:spcPct val="125000"/>
                        </a:lnSpc>
                        <a:spcBef>
                          <a:spcPts val="600"/>
                        </a:spcBef>
                        <a:spcAft>
                          <a:spcPts val="600"/>
                        </a:spcAft>
                      </a:pPr>
                      <a:r>
                        <a:rPr lang="vi-VN" sz="2000" b="1" dirty="0">
                          <a:solidFill>
                            <a:srgbClr val="FFFFFF"/>
                          </a:solidFill>
                          <a:effectLst/>
                          <a:latin typeface="+mn-lt"/>
                        </a:rPr>
                        <a:t>Other Relevant Requirements</a:t>
                      </a:r>
                      <a:endParaRPr lang="en-US" sz="2400" dirty="0">
                        <a:effectLst/>
                        <a:latin typeface="+mn-lt"/>
                        <a:ea typeface="Calibri" panose="020F0502020204030204" pitchFamily="34" charset="0"/>
                        <a:cs typeface="Times New Roman" panose="02020603050405020304" pitchFamily="18" charset="0"/>
                      </a:endParaRPr>
                    </a:p>
                  </a:txBody>
                  <a:tcPr marL="43518" marR="43518" marT="0" marB="0" anchor="ctr">
                    <a:solidFill>
                      <a:schemeClr val="accent1">
                        <a:lumMod val="50000"/>
                      </a:schemeClr>
                    </a:solidFill>
                  </a:tcPr>
                </a:tc>
                <a:extLst>
                  <a:ext uri="{0D108BD9-81ED-4DB2-BD59-A6C34878D82A}">
                    <a16:rowId xmlns:a16="http://schemas.microsoft.com/office/drawing/2014/main" val="4069407932"/>
                  </a:ext>
                </a:extLst>
              </a:tr>
              <a:tr h="529860">
                <a:tc gridSpan="2">
                  <a:txBody>
                    <a:bodyPr/>
                    <a:lstStyle/>
                    <a:p>
                      <a:pPr marL="0" marR="0" lvl="0" indent="0" algn="just" defTabSz="914400" rtl="0" eaLnBrk="1" fontAlgn="auto" latinLnBrk="0" hangingPunct="1">
                        <a:lnSpc>
                          <a:spcPct val="125000"/>
                        </a:lnSpc>
                        <a:spcBef>
                          <a:spcPts val="600"/>
                        </a:spcBef>
                        <a:spcAft>
                          <a:spcPts val="600"/>
                        </a:spcAft>
                        <a:buClr>
                          <a:srgbClr val="000000"/>
                        </a:buClr>
                        <a:buSzTx/>
                        <a:buFont typeface="Arial"/>
                        <a:buNone/>
                        <a:tabLst/>
                        <a:defRPr/>
                      </a:pPr>
                      <a:r>
                        <a:rPr lang="en-US" sz="1600" b="0" dirty="0">
                          <a:effectLst/>
                          <a:latin typeface="+mn-lt"/>
                          <a:ea typeface="Arial" panose="020B0604020202020204" pitchFamily="34" charset="0"/>
                          <a:cs typeface="Times New Roman" panose="02020603050405020304" pitchFamily="18" charset="0"/>
                        </a:rPr>
                        <a:t>According to Article 6 of </a:t>
                      </a:r>
                      <a:r>
                        <a:rPr lang="en-US" sz="1800" b="1" dirty="0">
                          <a:solidFill>
                            <a:schemeClr val="accent1">
                              <a:lumMod val="50000"/>
                            </a:schemeClr>
                          </a:solidFill>
                          <a:effectLst/>
                          <a:latin typeface="+mn-lt"/>
                          <a:ea typeface="Arial" panose="020B0604020202020204" pitchFamily="34" charset="0"/>
                          <a:cs typeface="Times New Roman" panose="02020603050405020304" pitchFamily="18" charset="0"/>
                        </a:rPr>
                        <a:t>Circular 52/2018/TT-BCT</a:t>
                      </a:r>
                      <a:r>
                        <a:rPr lang="en-US" sz="1800" b="0" dirty="0">
                          <a:solidFill>
                            <a:schemeClr val="accent1">
                              <a:lumMod val="50000"/>
                            </a:schemeClr>
                          </a:solidFill>
                          <a:effectLst/>
                          <a:latin typeface="+mn-lt"/>
                          <a:ea typeface="Arial" panose="020B0604020202020204" pitchFamily="34" charset="0"/>
                          <a:cs typeface="Times New Roman" panose="02020603050405020304" pitchFamily="18" charset="0"/>
                        </a:rPr>
                        <a:t>,</a:t>
                      </a:r>
                      <a:r>
                        <a:rPr lang="en-US" sz="1600" b="0" dirty="0">
                          <a:effectLst/>
                          <a:latin typeface="+mn-lt"/>
                          <a:ea typeface="Arial" panose="020B0604020202020204" pitchFamily="34" charset="0"/>
                          <a:cs typeface="Times New Roman" panose="02020603050405020304" pitchFamily="18" charset="0"/>
                        </a:rPr>
                        <a:t> benchmarks for the seafood processing sector up to the end of 2025 are as follows:</a:t>
                      </a:r>
                      <a:endParaRPr lang="en-US" sz="1800" b="0" dirty="0">
                        <a:effectLst/>
                        <a:latin typeface="+mn-lt"/>
                        <a:ea typeface="Arial" panose="020B0604020202020204" pitchFamily="34" charset="0"/>
                        <a:cs typeface="Times New Roman" panose="02020603050405020304" pitchFamily="18" charset="0"/>
                      </a:endParaRPr>
                    </a:p>
                  </a:txBody>
                  <a:tcPr marL="43518" marR="43518" marT="0" marB="0" anchor="ctr"/>
                </a:tc>
                <a:tc hMerge="1">
                  <a:txBody>
                    <a:bodyPr/>
                    <a:lstStyle/>
                    <a:p>
                      <a:endParaRPr lang="en-US"/>
                    </a:p>
                  </a:txBody>
                  <a:tcPr/>
                </a:tc>
                <a:extLst>
                  <a:ext uri="{0D108BD9-81ED-4DB2-BD59-A6C34878D82A}">
                    <a16:rowId xmlns:a16="http://schemas.microsoft.com/office/drawing/2014/main" val="4130788980"/>
                  </a:ext>
                </a:extLst>
              </a:tr>
              <a:tr h="2392540">
                <a:tc>
                  <a:txBody>
                    <a:bodyPr/>
                    <a:lstStyle/>
                    <a:p>
                      <a:pPr algn="just">
                        <a:lnSpc>
                          <a:spcPct val="100000"/>
                        </a:lnSpc>
                        <a:spcBef>
                          <a:spcPts val="600"/>
                        </a:spcBef>
                        <a:spcAft>
                          <a:spcPts val="600"/>
                        </a:spcAft>
                      </a:pPr>
                      <a:r>
                        <a:rPr lang="en-US" sz="1600" b="0" dirty="0">
                          <a:effectLst/>
                          <a:latin typeface="+mn-lt"/>
                          <a:ea typeface="Arial" panose="020B0604020202020204" pitchFamily="34" charset="0"/>
                          <a:cs typeface="Times New Roman" panose="02020603050405020304" pitchFamily="18" charset="0"/>
                        </a:rPr>
                        <a:t>- Industrial processing of catfish products: 1,050 kWh/ton of equivalent product</a:t>
                      </a:r>
                    </a:p>
                    <a:p>
                      <a:pPr algn="just">
                        <a:lnSpc>
                          <a:spcPct val="100000"/>
                        </a:lnSpc>
                        <a:spcBef>
                          <a:spcPts val="600"/>
                        </a:spcBef>
                        <a:spcAft>
                          <a:spcPts val="600"/>
                        </a:spcAft>
                      </a:pPr>
                      <a:r>
                        <a:rPr lang="en-US" sz="1600" b="0" dirty="0">
                          <a:effectLst/>
                          <a:latin typeface="+mn-lt"/>
                          <a:ea typeface="Arial" panose="020B0604020202020204" pitchFamily="34" charset="0"/>
                          <a:cs typeface="Times New Roman" panose="02020603050405020304" pitchFamily="18" charset="0"/>
                        </a:rPr>
                        <a:t>- Industrial processing of shrimp products: 2,050 kWh/ton of equivalent product</a:t>
                      </a:r>
                    </a:p>
                  </a:txBody>
                  <a:tcPr marL="43518" marR="43518" marT="0" marB="0" anchor="ctr"/>
                </a:tc>
                <a:tc>
                  <a:txBody>
                    <a:bodyPr/>
                    <a:lstStyle/>
                    <a:p>
                      <a:pPr marL="342900" indent="-342900" algn="just">
                        <a:lnSpc>
                          <a:spcPct val="125000"/>
                        </a:lnSpc>
                        <a:spcBef>
                          <a:spcPts val="600"/>
                        </a:spcBef>
                        <a:spcAft>
                          <a:spcPts val="600"/>
                        </a:spcAft>
                        <a:buFont typeface="Arial" panose="020B0604020202020204" pitchFamily="34" charset="0"/>
                        <a:buChar char="•"/>
                      </a:pPr>
                      <a:r>
                        <a:rPr lang="en-US" sz="1600" dirty="0"/>
                        <a:t>Facilities exceeding the SEC benchmark must develop and implement an EE improvement plan to meet the benchmarks stated in Article 5 of Circular 52/2018/TT-BCT.</a:t>
                      </a:r>
                    </a:p>
                    <a:p>
                      <a:pPr marL="342900" indent="-342900" algn="just">
                        <a:lnSpc>
                          <a:spcPct val="125000"/>
                        </a:lnSpc>
                        <a:spcBef>
                          <a:spcPts val="600"/>
                        </a:spcBef>
                        <a:spcAft>
                          <a:spcPts val="600"/>
                        </a:spcAft>
                        <a:buFont typeface="Arial" panose="020B0604020202020204" pitchFamily="34" charset="0"/>
                        <a:buChar char="•"/>
                      </a:pPr>
                      <a:r>
                        <a:rPr lang="en-US" sz="1600" dirty="0"/>
                        <a:t>DOITs must be reported to annually by January 15 regarding the status of benchmark implementation. Facilities with SEC higher than the benchmarks must also report their EE improvement plans, including proposed EEMs and implementation plans, in accordance with Clause 1, Article 6 of Circular 52/2018/TT-BCT.</a:t>
                      </a:r>
                    </a:p>
                  </a:txBody>
                  <a:tcPr marL="43518" marR="43518" marT="0" marB="0" anchor="ctr"/>
                </a:tc>
                <a:extLst>
                  <a:ext uri="{0D108BD9-81ED-4DB2-BD59-A6C34878D82A}">
                    <a16:rowId xmlns:a16="http://schemas.microsoft.com/office/drawing/2014/main" val="897526497"/>
                  </a:ext>
                </a:extLst>
              </a:tr>
            </a:tbl>
          </a:graphicData>
        </a:graphic>
      </p:graphicFrame>
    </p:spTree>
    <p:extLst>
      <p:ext uri="{BB962C8B-B14F-4D97-AF65-F5344CB8AC3E}">
        <p14:creationId xmlns:p14="http://schemas.microsoft.com/office/powerpoint/2010/main" val="41816746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EA27B2-38EF-1187-7286-8E96B723493F}"/>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6D1B27D6-6B9E-E651-1AF6-5A3E8772BCF4}"/>
              </a:ext>
            </a:extLst>
          </p:cNvPr>
          <p:cNvSpPr>
            <a:spLocks noGrp="1"/>
          </p:cNvSpPr>
          <p:nvPr>
            <p:ph type="title"/>
          </p:nvPr>
        </p:nvSpPr>
        <p:spPr/>
        <p:txBody>
          <a:bodyPr>
            <a:noAutofit/>
          </a:bodyPr>
          <a:lstStyle/>
          <a:p>
            <a:r>
              <a:rPr lang="en-US">
                <a:solidFill>
                  <a:schemeClr val="accent1">
                    <a:lumMod val="50000"/>
                  </a:schemeClr>
                </a:solidFill>
              </a:rPr>
              <a:t>OVERVIEW OF VIETNAM'S SEAFOOD PROCESSING INDUSTRY</a:t>
            </a:r>
            <a:endParaRPr lang="en-VN" dirty="0">
              <a:solidFill>
                <a:schemeClr val="accent1">
                  <a:lumMod val="50000"/>
                </a:schemeClr>
              </a:solidFill>
            </a:endParaRPr>
          </a:p>
        </p:txBody>
      </p:sp>
      <p:sp>
        <p:nvSpPr>
          <p:cNvPr id="4" name="TextBox 3">
            <a:extLst>
              <a:ext uri="{FF2B5EF4-FFF2-40B4-BE49-F238E27FC236}">
                <a16:creationId xmlns:a16="http://schemas.microsoft.com/office/drawing/2014/main" id="{BF2D079D-7152-3F6E-4525-8090E92B24CA}"/>
              </a:ext>
            </a:extLst>
          </p:cNvPr>
          <p:cNvSpPr txBox="1"/>
          <p:nvPr/>
        </p:nvSpPr>
        <p:spPr>
          <a:xfrm>
            <a:off x="609600" y="1512883"/>
            <a:ext cx="10972800" cy="3365024"/>
          </a:xfrm>
          <a:prstGeom prst="rect">
            <a:avLst/>
          </a:prstGeom>
          <a:noFill/>
        </p:spPr>
        <p:txBody>
          <a:bodyPr wrap="square">
            <a:spAutoFit/>
          </a:bodyPr>
          <a:lstStyle/>
          <a:p>
            <a:pPr marL="342900" lvl="0" indent="-342900">
              <a:lnSpc>
                <a:spcPct val="150000"/>
              </a:lnSpc>
              <a:buFont typeface="Wingdings" panose="05000000000000000000" pitchFamily="2" charset="2"/>
              <a:buChar char="ü"/>
            </a:pPr>
            <a:r>
              <a:rPr kumimoji="0" lang="en-US" sz="1800" b="1" i="0" u="none" strike="noStrike" kern="0" cap="none" spc="0" normalizeH="0" baseline="0" noProof="0" dirty="0">
                <a:ln>
                  <a:noFill/>
                </a:ln>
                <a:solidFill>
                  <a:srgbClr val="000000"/>
                </a:solidFill>
                <a:effectLst/>
                <a:uLnTx/>
                <a:uFillTx/>
                <a:sym typeface="Arial"/>
              </a:rPr>
              <a:t> </a:t>
            </a:r>
            <a:r>
              <a:rPr lang="vi-VN" sz="1800" b="1" dirty="0"/>
              <a:t>Energy consumption</a:t>
            </a:r>
            <a:endParaRPr kumimoji="0" lang="vi-VN" sz="1800" b="1" i="0" u="none" strike="noStrike" kern="0" cap="none" spc="0" normalizeH="0" baseline="0" noProof="0" dirty="0">
              <a:ln>
                <a:noFill/>
              </a:ln>
              <a:solidFill>
                <a:srgbClr val="000000"/>
              </a:solidFill>
              <a:effectLst/>
              <a:uLnTx/>
              <a:uFillTx/>
              <a:sym typeface="Arial"/>
            </a:endParaRPr>
          </a:p>
          <a:p>
            <a:pPr marL="342900" lvl="0" indent="-342900">
              <a:lnSpc>
                <a:spcPct val="150000"/>
              </a:lnSpc>
              <a:buFont typeface="Arial" panose="020B0604020202020204" pitchFamily="34" charset="0"/>
              <a:buChar char="•"/>
            </a:pPr>
            <a:r>
              <a:rPr lang="en-US" sz="1800" dirty="0"/>
              <a:t>The seafood industry’s energy intensity higher than the average level of other sectors, including cement, paper, and beverage.</a:t>
            </a:r>
            <a:endParaRPr kumimoji="0" lang="vi-VN" sz="1800" b="0" i="0" u="none" strike="noStrike" kern="0" cap="none" spc="0" normalizeH="0" baseline="0" noProof="0" dirty="0">
              <a:ln>
                <a:noFill/>
              </a:ln>
              <a:solidFill>
                <a:srgbClr val="000000"/>
              </a:solidFill>
              <a:effectLst/>
              <a:uLnTx/>
              <a:uFillTx/>
              <a:sym typeface="Arial"/>
            </a:endParaRPr>
          </a:p>
          <a:p>
            <a:pPr marL="342900" lvl="0" indent="-342900">
              <a:lnSpc>
                <a:spcPct val="150000"/>
              </a:lnSpc>
              <a:buFont typeface="Arial" panose="020B0604020202020204" pitchFamily="34" charset="0"/>
              <a:buChar char="•"/>
            </a:pPr>
            <a:r>
              <a:rPr lang="en-US" sz="1800" dirty="0"/>
              <a:t>According to some studies by the Ministry of Industry and Trade and GIZ, the rate of energy consumption divided into main categories is as follows:</a:t>
            </a:r>
            <a:endParaRPr kumimoji="0" lang="vi-VN" sz="1800" b="0" i="0" u="none" strike="noStrike" kern="0" cap="none" spc="0" normalizeH="0" baseline="0" noProof="0" dirty="0">
              <a:ln>
                <a:noFill/>
              </a:ln>
              <a:solidFill>
                <a:srgbClr val="000000"/>
              </a:solidFill>
              <a:effectLst/>
              <a:uLnTx/>
              <a:uFillTx/>
              <a:sym typeface="Arial"/>
            </a:endParaRPr>
          </a:p>
          <a:p>
            <a:pPr marL="742950" lvl="1" indent="-285750">
              <a:lnSpc>
                <a:spcPct val="150000"/>
              </a:lnSpc>
              <a:buFont typeface="Arial" panose="020B0604020202020204" pitchFamily="34" charset="0"/>
              <a:buChar char="•"/>
            </a:pPr>
            <a:r>
              <a:rPr lang="en-US" sz="1800" b="1" dirty="0"/>
              <a:t>Refrigeration and freezing systems: </a:t>
            </a:r>
            <a:r>
              <a:rPr lang="en-US" sz="1800" dirty="0"/>
              <a:t>account for 45–70% of total electricity consumption;</a:t>
            </a:r>
          </a:p>
          <a:p>
            <a:pPr marL="742950" lvl="1" indent="-285750">
              <a:lnSpc>
                <a:spcPct val="150000"/>
              </a:lnSpc>
              <a:buFont typeface="Arial" panose="020B0604020202020204" pitchFamily="34" charset="0"/>
              <a:buChar char="•"/>
            </a:pPr>
            <a:r>
              <a:rPr lang="en-US" sz="1800" b="1" dirty="0"/>
              <a:t>Cooking, steaming, drying, boiling…: </a:t>
            </a:r>
            <a:r>
              <a:rPr lang="en-US" sz="1800" dirty="0"/>
              <a:t>account for 10–30% (depending on product type);</a:t>
            </a:r>
          </a:p>
          <a:p>
            <a:pPr marL="742950" lvl="1" indent="-285750">
              <a:lnSpc>
                <a:spcPct val="150000"/>
              </a:lnSpc>
              <a:buFont typeface="Arial" panose="020B0604020202020204" pitchFamily="34" charset="0"/>
              <a:buChar char="•"/>
            </a:pPr>
            <a:r>
              <a:rPr lang="en-US" sz="1800" b="1" dirty="0"/>
              <a:t>Lighting, water pumping, ventilation…: </a:t>
            </a:r>
            <a:r>
              <a:rPr lang="en-US" sz="1800" dirty="0"/>
              <a:t>account for the remainder.</a:t>
            </a:r>
            <a:endParaRPr kumimoji="0" lang="vi-VN" sz="1800" i="0" u="none" strike="noStrike" kern="0" cap="none" spc="0" normalizeH="0" baseline="0" noProof="0" dirty="0">
              <a:ln>
                <a:noFill/>
              </a:ln>
              <a:solidFill>
                <a:srgbClr val="000000"/>
              </a:solidFill>
              <a:effectLst/>
              <a:uLnTx/>
              <a:uFillTx/>
              <a:sym typeface="Arial"/>
            </a:endParaRPr>
          </a:p>
        </p:txBody>
      </p:sp>
    </p:spTree>
    <p:extLst>
      <p:ext uri="{BB962C8B-B14F-4D97-AF65-F5344CB8AC3E}">
        <p14:creationId xmlns:p14="http://schemas.microsoft.com/office/powerpoint/2010/main" val="29926197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748D67-3FDD-2190-729B-93A6DF32A603}"/>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3C35245B-F960-BBFA-8622-04E3399A374E}"/>
              </a:ext>
            </a:extLst>
          </p:cNvPr>
          <p:cNvSpPr>
            <a:spLocks noGrp="1"/>
          </p:cNvSpPr>
          <p:nvPr>
            <p:ph type="title"/>
          </p:nvPr>
        </p:nvSpPr>
        <p:spPr>
          <a:xfrm>
            <a:off x="0" y="544392"/>
            <a:ext cx="12192000" cy="654050"/>
          </a:xfrm>
        </p:spPr>
        <p:txBody>
          <a:bodyPr/>
          <a:lstStyle/>
          <a:p>
            <a:pPr algn="ctr"/>
            <a:r>
              <a:rPr lang="en-US" sz="3200" dirty="0">
                <a:solidFill>
                  <a:schemeClr val="accent1">
                    <a:lumMod val="50000"/>
                  </a:schemeClr>
                </a:solidFill>
              </a:rPr>
              <a:t>OBJECTIVES</a:t>
            </a:r>
            <a:endParaRPr lang="en-VN" sz="3200" dirty="0">
              <a:solidFill>
                <a:schemeClr val="accent1">
                  <a:lumMod val="50000"/>
                </a:schemeClr>
              </a:solidFill>
            </a:endParaRPr>
          </a:p>
        </p:txBody>
      </p:sp>
      <p:grpSp>
        <p:nvGrpSpPr>
          <p:cNvPr id="4" name="Group 3">
            <a:extLst>
              <a:ext uri="{FF2B5EF4-FFF2-40B4-BE49-F238E27FC236}">
                <a16:creationId xmlns:a16="http://schemas.microsoft.com/office/drawing/2014/main" id="{EB972F65-DA4A-AD6F-5EFB-B5E3CFDD2AA7}"/>
              </a:ext>
            </a:extLst>
          </p:cNvPr>
          <p:cNvGrpSpPr/>
          <p:nvPr/>
        </p:nvGrpSpPr>
        <p:grpSpPr>
          <a:xfrm>
            <a:off x="634078" y="1725436"/>
            <a:ext cx="5749707" cy="881688"/>
            <a:chOff x="810619" y="1727758"/>
            <a:chExt cx="5749707" cy="881688"/>
          </a:xfrm>
        </p:grpSpPr>
        <p:sp>
          <p:nvSpPr>
            <p:cNvPr id="6" name="Title 20">
              <a:extLst>
                <a:ext uri="{FF2B5EF4-FFF2-40B4-BE49-F238E27FC236}">
                  <a16:creationId xmlns:a16="http://schemas.microsoft.com/office/drawing/2014/main" id="{B68FFA2E-8AEB-6499-4033-7D3F8926A4C5}"/>
                </a:ext>
              </a:extLst>
            </p:cNvPr>
            <p:cNvSpPr txBox="1">
              <a:spLocks/>
            </p:cNvSpPr>
            <p:nvPr/>
          </p:nvSpPr>
          <p:spPr>
            <a:xfrm>
              <a:off x="1796568" y="1727758"/>
              <a:ext cx="4763758" cy="881688"/>
            </a:xfrm>
            <a:prstGeom prst="rect">
              <a:avLst/>
            </a:prstGeom>
          </p:spPr>
          <p:txBody>
            <a:bodyPr vert="horz" wrap="square" lIns="121893" tIns="60946" rIns="121893" bIns="60946"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just">
                <a:lnSpc>
                  <a:spcPct val="130000"/>
                </a:lnSpc>
              </a:pPr>
              <a:r>
                <a:rPr lang="en-US" sz="2000" dirty="0">
                  <a:solidFill>
                    <a:srgbClr val="0070C0"/>
                  </a:solidFill>
                  <a:latin typeface="Arial" panose="020B0604020202020204" pitchFamily="34" charset="0"/>
                  <a:cs typeface="Arial" panose="020B0604020202020204" pitchFamily="34" charset="0"/>
                </a:rPr>
                <a:t>Understanding the current situation and potential for energy savings in Vietnam</a:t>
              </a:r>
            </a:p>
          </p:txBody>
        </p:sp>
        <p:sp>
          <p:nvSpPr>
            <p:cNvPr id="8" name="Oval 7">
              <a:extLst>
                <a:ext uri="{FF2B5EF4-FFF2-40B4-BE49-F238E27FC236}">
                  <a16:creationId xmlns:a16="http://schemas.microsoft.com/office/drawing/2014/main" id="{B15BD697-ECF0-32CB-13AE-D7E37EB12E96}"/>
                </a:ext>
              </a:extLst>
            </p:cNvPr>
            <p:cNvSpPr/>
            <p:nvPr/>
          </p:nvSpPr>
          <p:spPr>
            <a:xfrm>
              <a:off x="810619" y="1762840"/>
              <a:ext cx="811520" cy="811520"/>
            </a:xfrm>
            <a:prstGeom prst="ellipse">
              <a:avLst/>
            </a:prstGeom>
            <a:solidFill>
              <a:schemeClr val="bg2"/>
            </a:solidFill>
            <a:ln>
              <a:noFill/>
            </a:ln>
            <a:effectLst>
              <a:innerShdw blurRad="635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9" name="Group 8">
              <a:extLst>
                <a:ext uri="{FF2B5EF4-FFF2-40B4-BE49-F238E27FC236}">
                  <a16:creationId xmlns:a16="http://schemas.microsoft.com/office/drawing/2014/main" id="{1A433957-6028-82DB-DDE1-535BBFD567E1}"/>
                </a:ext>
              </a:extLst>
            </p:cNvPr>
            <p:cNvGrpSpPr/>
            <p:nvPr/>
          </p:nvGrpSpPr>
          <p:grpSpPr>
            <a:xfrm>
              <a:off x="985048" y="1966281"/>
              <a:ext cx="462663" cy="404639"/>
              <a:chOff x="2437300" y="2768688"/>
              <a:chExt cx="400024" cy="349856"/>
            </a:xfrm>
            <a:solidFill>
              <a:schemeClr val="accent1"/>
            </a:solidFill>
          </p:grpSpPr>
          <p:sp>
            <p:nvSpPr>
              <p:cNvPr id="10" name="Freeform 104">
                <a:extLst>
                  <a:ext uri="{FF2B5EF4-FFF2-40B4-BE49-F238E27FC236}">
                    <a16:creationId xmlns:a16="http://schemas.microsoft.com/office/drawing/2014/main" id="{D9DE39B4-FE46-A342-7279-8078F4BB148A}"/>
                  </a:ext>
                </a:extLst>
              </p:cNvPr>
              <p:cNvSpPr>
                <a:spLocks/>
              </p:cNvSpPr>
              <p:nvPr/>
            </p:nvSpPr>
            <p:spPr bwMode="auto">
              <a:xfrm>
                <a:off x="2499350" y="2830738"/>
                <a:ext cx="143903" cy="93735"/>
              </a:xfrm>
              <a:custGeom>
                <a:avLst/>
                <a:gdLst>
                  <a:gd name="T0" fmla="*/ 44 w 46"/>
                  <a:gd name="T1" fmla="*/ 0 h 30"/>
                  <a:gd name="T2" fmla="*/ 0 w 46"/>
                  <a:gd name="T3" fmla="*/ 28 h 30"/>
                  <a:gd name="T4" fmla="*/ 2 w 46"/>
                  <a:gd name="T5" fmla="*/ 30 h 30"/>
                  <a:gd name="T6" fmla="*/ 4 w 46"/>
                  <a:gd name="T7" fmla="*/ 28 h 30"/>
                  <a:gd name="T8" fmla="*/ 44 w 46"/>
                  <a:gd name="T9" fmla="*/ 4 h 30"/>
                  <a:gd name="T10" fmla="*/ 46 w 46"/>
                  <a:gd name="T11" fmla="*/ 2 h 30"/>
                  <a:gd name="T12" fmla="*/ 44 w 46"/>
                  <a:gd name="T13" fmla="*/ 0 h 30"/>
                </a:gdLst>
                <a:ahLst/>
                <a:cxnLst>
                  <a:cxn ang="0">
                    <a:pos x="T0" y="T1"/>
                  </a:cxn>
                  <a:cxn ang="0">
                    <a:pos x="T2" y="T3"/>
                  </a:cxn>
                  <a:cxn ang="0">
                    <a:pos x="T4" y="T5"/>
                  </a:cxn>
                  <a:cxn ang="0">
                    <a:pos x="T6" y="T7"/>
                  </a:cxn>
                  <a:cxn ang="0">
                    <a:pos x="T8" y="T9"/>
                  </a:cxn>
                  <a:cxn ang="0">
                    <a:pos x="T10" y="T11"/>
                  </a:cxn>
                  <a:cxn ang="0">
                    <a:pos x="T12" y="T13"/>
                  </a:cxn>
                </a:cxnLst>
                <a:rect l="0" t="0" r="r" b="b"/>
                <a:pathLst>
                  <a:path w="46" h="30">
                    <a:moveTo>
                      <a:pt x="44" y="0"/>
                    </a:moveTo>
                    <a:cubicBezTo>
                      <a:pt x="20" y="0"/>
                      <a:pt x="0" y="13"/>
                      <a:pt x="0" y="28"/>
                    </a:cubicBezTo>
                    <a:cubicBezTo>
                      <a:pt x="0" y="29"/>
                      <a:pt x="1" y="30"/>
                      <a:pt x="2" y="30"/>
                    </a:cubicBezTo>
                    <a:cubicBezTo>
                      <a:pt x="3" y="30"/>
                      <a:pt x="4" y="29"/>
                      <a:pt x="4" y="28"/>
                    </a:cubicBezTo>
                    <a:cubicBezTo>
                      <a:pt x="4" y="15"/>
                      <a:pt x="23" y="4"/>
                      <a:pt x="44" y="4"/>
                    </a:cubicBezTo>
                    <a:cubicBezTo>
                      <a:pt x="45" y="4"/>
                      <a:pt x="46" y="3"/>
                      <a:pt x="46" y="2"/>
                    </a:cubicBezTo>
                    <a:cubicBezTo>
                      <a:pt x="46" y="1"/>
                      <a:pt x="45" y="0"/>
                      <a:pt x="4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 name="Freeform 105">
                <a:extLst>
                  <a:ext uri="{FF2B5EF4-FFF2-40B4-BE49-F238E27FC236}">
                    <a16:creationId xmlns:a16="http://schemas.microsoft.com/office/drawing/2014/main" id="{784EB2C6-4BB5-ABAD-6577-79C0DCDF70B8}"/>
                  </a:ext>
                </a:extLst>
              </p:cNvPr>
              <p:cNvSpPr>
                <a:spLocks noEditPoints="1"/>
              </p:cNvSpPr>
              <p:nvPr/>
            </p:nvSpPr>
            <p:spPr bwMode="auto">
              <a:xfrm>
                <a:off x="2437300" y="2768688"/>
                <a:ext cx="400024" cy="349856"/>
              </a:xfrm>
              <a:custGeom>
                <a:avLst/>
                <a:gdLst>
                  <a:gd name="T0" fmla="*/ 64 w 128"/>
                  <a:gd name="T1" fmla="*/ 0 h 112"/>
                  <a:gd name="T2" fmla="*/ 0 w 128"/>
                  <a:gd name="T3" fmla="*/ 48 h 112"/>
                  <a:gd name="T4" fmla="*/ 28 w 128"/>
                  <a:gd name="T5" fmla="*/ 88 h 112"/>
                  <a:gd name="T6" fmla="*/ 28 w 128"/>
                  <a:gd name="T7" fmla="*/ 88 h 112"/>
                  <a:gd name="T8" fmla="*/ 20 w 128"/>
                  <a:gd name="T9" fmla="*/ 107 h 112"/>
                  <a:gd name="T10" fmla="*/ 20 w 128"/>
                  <a:gd name="T11" fmla="*/ 107 h 112"/>
                  <a:gd name="T12" fmla="*/ 20 w 128"/>
                  <a:gd name="T13" fmla="*/ 108 h 112"/>
                  <a:gd name="T14" fmla="*/ 24 w 128"/>
                  <a:gd name="T15" fmla="*/ 112 h 112"/>
                  <a:gd name="T16" fmla="*/ 25 w 128"/>
                  <a:gd name="T17" fmla="*/ 112 h 112"/>
                  <a:gd name="T18" fmla="*/ 52 w 128"/>
                  <a:gd name="T19" fmla="*/ 95 h 112"/>
                  <a:gd name="T20" fmla="*/ 64 w 128"/>
                  <a:gd name="T21" fmla="*/ 96 h 112"/>
                  <a:gd name="T22" fmla="*/ 128 w 128"/>
                  <a:gd name="T23" fmla="*/ 48 h 112"/>
                  <a:gd name="T24" fmla="*/ 64 w 128"/>
                  <a:gd name="T25" fmla="*/ 0 h 112"/>
                  <a:gd name="T26" fmla="*/ 64 w 128"/>
                  <a:gd name="T27" fmla="*/ 88 h 112"/>
                  <a:gd name="T28" fmla="*/ 53 w 128"/>
                  <a:gd name="T29" fmla="*/ 87 h 112"/>
                  <a:gd name="T30" fmla="*/ 52 w 128"/>
                  <a:gd name="T31" fmla="*/ 87 h 112"/>
                  <a:gd name="T32" fmla="*/ 45 w 128"/>
                  <a:gd name="T33" fmla="*/ 90 h 112"/>
                  <a:gd name="T34" fmla="*/ 33 w 128"/>
                  <a:gd name="T35" fmla="*/ 100 h 112"/>
                  <a:gd name="T36" fmla="*/ 36 w 128"/>
                  <a:gd name="T37" fmla="*/ 88 h 112"/>
                  <a:gd name="T38" fmla="*/ 36 w 128"/>
                  <a:gd name="T39" fmla="*/ 88 h 112"/>
                  <a:gd name="T40" fmla="*/ 32 w 128"/>
                  <a:gd name="T41" fmla="*/ 81 h 112"/>
                  <a:gd name="T42" fmla="*/ 8 w 128"/>
                  <a:gd name="T43" fmla="*/ 48 h 112"/>
                  <a:gd name="T44" fmla="*/ 64 w 128"/>
                  <a:gd name="T45" fmla="*/ 8 h 112"/>
                  <a:gd name="T46" fmla="*/ 120 w 128"/>
                  <a:gd name="T47" fmla="*/ 48 h 112"/>
                  <a:gd name="T48" fmla="*/ 64 w 128"/>
                  <a:gd name="T49" fmla="*/ 8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8" h="112">
                    <a:moveTo>
                      <a:pt x="64" y="0"/>
                    </a:moveTo>
                    <a:cubicBezTo>
                      <a:pt x="29" y="0"/>
                      <a:pt x="0" y="21"/>
                      <a:pt x="0" y="48"/>
                    </a:cubicBezTo>
                    <a:cubicBezTo>
                      <a:pt x="0" y="65"/>
                      <a:pt x="11" y="79"/>
                      <a:pt x="28" y="88"/>
                    </a:cubicBezTo>
                    <a:cubicBezTo>
                      <a:pt x="28" y="88"/>
                      <a:pt x="28" y="88"/>
                      <a:pt x="28" y="88"/>
                    </a:cubicBezTo>
                    <a:cubicBezTo>
                      <a:pt x="28" y="95"/>
                      <a:pt x="23" y="103"/>
                      <a:pt x="20" y="107"/>
                    </a:cubicBezTo>
                    <a:cubicBezTo>
                      <a:pt x="20" y="107"/>
                      <a:pt x="20" y="107"/>
                      <a:pt x="20" y="107"/>
                    </a:cubicBezTo>
                    <a:cubicBezTo>
                      <a:pt x="20" y="107"/>
                      <a:pt x="20" y="108"/>
                      <a:pt x="20" y="108"/>
                    </a:cubicBezTo>
                    <a:cubicBezTo>
                      <a:pt x="20" y="110"/>
                      <a:pt x="22" y="112"/>
                      <a:pt x="24" y="112"/>
                    </a:cubicBezTo>
                    <a:cubicBezTo>
                      <a:pt x="24" y="112"/>
                      <a:pt x="25" y="112"/>
                      <a:pt x="25" y="112"/>
                    </a:cubicBezTo>
                    <a:cubicBezTo>
                      <a:pt x="37" y="110"/>
                      <a:pt x="49" y="98"/>
                      <a:pt x="52" y="95"/>
                    </a:cubicBezTo>
                    <a:cubicBezTo>
                      <a:pt x="56" y="96"/>
                      <a:pt x="60" y="96"/>
                      <a:pt x="64" y="96"/>
                    </a:cubicBezTo>
                    <a:cubicBezTo>
                      <a:pt x="99" y="96"/>
                      <a:pt x="128" y="75"/>
                      <a:pt x="128" y="48"/>
                    </a:cubicBezTo>
                    <a:cubicBezTo>
                      <a:pt x="128" y="21"/>
                      <a:pt x="99" y="0"/>
                      <a:pt x="64" y="0"/>
                    </a:cubicBezTo>
                    <a:close/>
                    <a:moveTo>
                      <a:pt x="64" y="88"/>
                    </a:moveTo>
                    <a:cubicBezTo>
                      <a:pt x="60" y="88"/>
                      <a:pt x="57" y="88"/>
                      <a:pt x="53" y="87"/>
                    </a:cubicBezTo>
                    <a:cubicBezTo>
                      <a:pt x="52" y="87"/>
                      <a:pt x="52" y="87"/>
                      <a:pt x="52" y="87"/>
                    </a:cubicBezTo>
                    <a:cubicBezTo>
                      <a:pt x="49" y="87"/>
                      <a:pt x="47" y="88"/>
                      <a:pt x="45" y="90"/>
                    </a:cubicBezTo>
                    <a:cubicBezTo>
                      <a:pt x="44" y="92"/>
                      <a:pt x="39" y="97"/>
                      <a:pt x="33" y="100"/>
                    </a:cubicBezTo>
                    <a:cubicBezTo>
                      <a:pt x="35" y="97"/>
                      <a:pt x="36" y="93"/>
                      <a:pt x="36" y="88"/>
                    </a:cubicBezTo>
                    <a:cubicBezTo>
                      <a:pt x="36" y="88"/>
                      <a:pt x="36" y="88"/>
                      <a:pt x="36" y="88"/>
                    </a:cubicBezTo>
                    <a:cubicBezTo>
                      <a:pt x="36" y="85"/>
                      <a:pt x="34" y="82"/>
                      <a:pt x="32" y="81"/>
                    </a:cubicBezTo>
                    <a:cubicBezTo>
                      <a:pt x="17" y="73"/>
                      <a:pt x="8" y="61"/>
                      <a:pt x="8" y="48"/>
                    </a:cubicBezTo>
                    <a:cubicBezTo>
                      <a:pt x="8" y="26"/>
                      <a:pt x="33" y="8"/>
                      <a:pt x="64" y="8"/>
                    </a:cubicBezTo>
                    <a:cubicBezTo>
                      <a:pt x="95" y="8"/>
                      <a:pt x="120" y="26"/>
                      <a:pt x="120" y="48"/>
                    </a:cubicBezTo>
                    <a:cubicBezTo>
                      <a:pt x="120" y="70"/>
                      <a:pt x="95" y="88"/>
                      <a:pt x="64"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grpSp>
        <p:nvGrpSpPr>
          <p:cNvPr id="12" name="Group 11">
            <a:extLst>
              <a:ext uri="{FF2B5EF4-FFF2-40B4-BE49-F238E27FC236}">
                <a16:creationId xmlns:a16="http://schemas.microsoft.com/office/drawing/2014/main" id="{5E5214C8-9021-D548-AD14-3362A7162DA1}"/>
              </a:ext>
            </a:extLst>
          </p:cNvPr>
          <p:cNvGrpSpPr/>
          <p:nvPr/>
        </p:nvGrpSpPr>
        <p:grpSpPr>
          <a:xfrm>
            <a:off x="634078" y="3429000"/>
            <a:ext cx="5692980" cy="1281797"/>
            <a:chOff x="810619" y="2961957"/>
            <a:chExt cx="5692980" cy="1281797"/>
          </a:xfrm>
        </p:grpSpPr>
        <p:sp>
          <p:nvSpPr>
            <p:cNvPr id="13" name="Title 20">
              <a:extLst>
                <a:ext uri="{FF2B5EF4-FFF2-40B4-BE49-F238E27FC236}">
                  <a16:creationId xmlns:a16="http://schemas.microsoft.com/office/drawing/2014/main" id="{F3BCAF8B-4770-7196-A6B6-6496D92B6C11}"/>
                </a:ext>
              </a:extLst>
            </p:cNvPr>
            <p:cNvSpPr txBox="1">
              <a:spLocks/>
            </p:cNvSpPr>
            <p:nvPr/>
          </p:nvSpPr>
          <p:spPr>
            <a:xfrm>
              <a:off x="1742153" y="2961957"/>
              <a:ext cx="4761446" cy="1281797"/>
            </a:xfrm>
            <a:prstGeom prst="rect">
              <a:avLst/>
            </a:prstGeom>
          </p:spPr>
          <p:txBody>
            <a:bodyPr vert="horz" wrap="square" lIns="121893" tIns="60946" rIns="121893" bIns="60946"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just">
                <a:lnSpc>
                  <a:spcPct val="130000"/>
                </a:lnSpc>
              </a:pPr>
              <a:r>
                <a:rPr lang="en-US" sz="2000" dirty="0">
                  <a:solidFill>
                    <a:srgbClr val="0070C0"/>
                  </a:solidFill>
                  <a:latin typeface="Arial" panose="020B0604020202020204" pitchFamily="34" charset="0"/>
                  <a:cs typeface="Arial" panose="020B0604020202020204" pitchFamily="34" charset="0"/>
                </a:rPr>
                <a:t>Understanding the current situation and potential for energy saving in the plastics industry in Vietnam</a:t>
              </a:r>
            </a:p>
          </p:txBody>
        </p:sp>
        <p:sp>
          <p:nvSpPr>
            <p:cNvPr id="14" name="Oval 13">
              <a:extLst>
                <a:ext uri="{FF2B5EF4-FFF2-40B4-BE49-F238E27FC236}">
                  <a16:creationId xmlns:a16="http://schemas.microsoft.com/office/drawing/2014/main" id="{8FDE383F-327A-766A-40DE-0DAD99F1FDEA}"/>
                </a:ext>
              </a:extLst>
            </p:cNvPr>
            <p:cNvSpPr/>
            <p:nvPr/>
          </p:nvSpPr>
          <p:spPr>
            <a:xfrm>
              <a:off x="810619" y="3256840"/>
              <a:ext cx="811520" cy="811520"/>
            </a:xfrm>
            <a:prstGeom prst="ellipse">
              <a:avLst/>
            </a:prstGeom>
            <a:solidFill>
              <a:schemeClr val="bg2"/>
            </a:solidFill>
            <a:ln>
              <a:noFill/>
            </a:ln>
            <a:effectLst>
              <a:innerShdw blurRad="635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15" name="Group 14">
              <a:extLst>
                <a:ext uri="{FF2B5EF4-FFF2-40B4-BE49-F238E27FC236}">
                  <a16:creationId xmlns:a16="http://schemas.microsoft.com/office/drawing/2014/main" id="{CA736130-0E69-4375-DF7D-8F1BE74A5EAF}"/>
                </a:ext>
              </a:extLst>
            </p:cNvPr>
            <p:cNvGrpSpPr/>
            <p:nvPr/>
          </p:nvGrpSpPr>
          <p:grpSpPr>
            <a:xfrm>
              <a:off x="1057577" y="3461550"/>
              <a:ext cx="317604" cy="462663"/>
              <a:chOff x="3299397" y="1943557"/>
              <a:chExt cx="274604" cy="400024"/>
            </a:xfrm>
            <a:solidFill>
              <a:schemeClr val="accent2"/>
            </a:solidFill>
          </p:grpSpPr>
          <p:sp>
            <p:nvSpPr>
              <p:cNvPr id="16" name="Freeform 114">
                <a:extLst>
                  <a:ext uri="{FF2B5EF4-FFF2-40B4-BE49-F238E27FC236}">
                    <a16:creationId xmlns:a16="http://schemas.microsoft.com/office/drawing/2014/main" id="{D4F3D8E4-D185-DC17-9F00-7E1A1F92B770}"/>
                  </a:ext>
                </a:extLst>
              </p:cNvPr>
              <p:cNvSpPr>
                <a:spLocks noEditPoints="1"/>
              </p:cNvSpPr>
              <p:nvPr/>
            </p:nvSpPr>
            <p:spPr bwMode="auto">
              <a:xfrm>
                <a:off x="3299397" y="1943557"/>
                <a:ext cx="274604" cy="400024"/>
              </a:xfrm>
              <a:custGeom>
                <a:avLst/>
                <a:gdLst>
                  <a:gd name="T0" fmla="*/ 44 w 88"/>
                  <a:gd name="T1" fmla="*/ 0 h 128"/>
                  <a:gd name="T2" fmla="*/ 0 w 88"/>
                  <a:gd name="T3" fmla="*/ 44 h 128"/>
                  <a:gd name="T4" fmla="*/ 20 w 88"/>
                  <a:gd name="T5" fmla="*/ 92 h 128"/>
                  <a:gd name="T6" fmla="*/ 44 w 88"/>
                  <a:gd name="T7" fmla="*/ 128 h 128"/>
                  <a:gd name="T8" fmla="*/ 68 w 88"/>
                  <a:gd name="T9" fmla="*/ 92 h 128"/>
                  <a:gd name="T10" fmla="*/ 88 w 88"/>
                  <a:gd name="T11" fmla="*/ 44 h 128"/>
                  <a:gd name="T12" fmla="*/ 44 w 88"/>
                  <a:gd name="T13" fmla="*/ 0 h 128"/>
                  <a:gd name="T14" fmla="*/ 54 w 88"/>
                  <a:gd name="T15" fmla="*/ 109 h 128"/>
                  <a:gd name="T16" fmla="*/ 35 w 88"/>
                  <a:gd name="T17" fmla="*/ 111 h 128"/>
                  <a:gd name="T18" fmla="*/ 32 w 88"/>
                  <a:gd name="T19" fmla="*/ 104 h 128"/>
                  <a:gd name="T20" fmla="*/ 32 w 88"/>
                  <a:gd name="T21" fmla="*/ 103 h 128"/>
                  <a:gd name="T22" fmla="*/ 57 w 88"/>
                  <a:gd name="T23" fmla="*/ 100 h 128"/>
                  <a:gd name="T24" fmla="*/ 56 w 88"/>
                  <a:gd name="T25" fmla="*/ 104 h 128"/>
                  <a:gd name="T26" fmla="*/ 54 w 88"/>
                  <a:gd name="T27" fmla="*/ 109 h 128"/>
                  <a:gd name="T28" fmla="*/ 31 w 88"/>
                  <a:gd name="T29" fmla="*/ 100 h 128"/>
                  <a:gd name="T30" fmla="*/ 28 w 88"/>
                  <a:gd name="T31" fmla="*/ 92 h 128"/>
                  <a:gd name="T32" fmla="*/ 60 w 88"/>
                  <a:gd name="T33" fmla="*/ 92 h 128"/>
                  <a:gd name="T34" fmla="*/ 58 w 88"/>
                  <a:gd name="T35" fmla="*/ 96 h 128"/>
                  <a:gd name="T36" fmla="*/ 31 w 88"/>
                  <a:gd name="T37" fmla="*/ 100 h 128"/>
                  <a:gd name="T38" fmla="*/ 44 w 88"/>
                  <a:gd name="T39" fmla="*/ 120 h 128"/>
                  <a:gd name="T40" fmla="*/ 36 w 88"/>
                  <a:gd name="T41" fmla="*/ 115 h 128"/>
                  <a:gd name="T42" fmla="*/ 53 w 88"/>
                  <a:gd name="T43" fmla="*/ 113 h 128"/>
                  <a:gd name="T44" fmla="*/ 44 w 88"/>
                  <a:gd name="T45" fmla="*/ 120 h 128"/>
                  <a:gd name="T46" fmla="*/ 63 w 88"/>
                  <a:gd name="T47" fmla="*/ 84 h 128"/>
                  <a:gd name="T48" fmla="*/ 25 w 88"/>
                  <a:gd name="T49" fmla="*/ 84 h 128"/>
                  <a:gd name="T50" fmla="*/ 19 w 88"/>
                  <a:gd name="T51" fmla="*/ 71 h 128"/>
                  <a:gd name="T52" fmla="*/ 8 w 88"/>
                  <a:gd name="T53" fmla="*/ 44 h 128"/>
                  <a:gd name="T54" fmla="*/ 44 w 88"/>
                  <a:gd name="T55" fmla="*/ 8 h 128"/>
                  <a:gd name="T56" fmla="*/ 80 w 88"/>
                  <a:gd name="T57" fmla="*/ 44 h 128"/>
                  <a:gd name="T58" fmla="*/ 69 w 88"/>
                  <a:gd name="T59" fmla="*/ 71 h 128"/>
                  <a:gd name="T60" fmla="*/ 63 w 88"/>
                  <a:gd name="T61"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28">
                    <a:moveTo>
                      <a:pt x="44" y="0"/>
                    </a:moveTo>
                    <a:cubicBezTo>
                      <a:pt x="20" y="0"/>
                      <a:pt x="0" y="20"/>
                      <a:pt x="0" y="44"/>
                    </a:cubicBezTo>
                    <a:cubicBezTo>
                      <a:pt x="0" y="60"/>
                      <a:pt x="15" y="77"/>
                      <a:pt x="20" y="92"/>
                    </a:cubicBezTo>
                    <a:cubicBezTo>
                      <a:pt x="28" y="115"/>
                      <a:pt x="27" y="128"/>
                      <a:pt x="44" y="128"/>
                    </a:cubicBezTo>
                    <a:cubicBezTo>
                      <a:pt x="61" y="128"/>
                      <a:pt x="60" y="115"/>
                      <a:pt x="68" y="92"/>
                    </a:cubicBezTo>
                    <a:cubicBezTo>
                      <a:pt x="73" y="77"/>
                      <a:pt x="88" y="60"/>
                      <a:pt x="88" y="44"/>
                    </a:cubicBezTo>
                    <a:cubicBezTo>
                      <a:pt x="88" y="20"/>
                      <a:pt x="68" y="0"/>
                      <a:pt x="44" y="0"/>
                    </a:cubicBezTo>
                    <a:close/>
                    <a:moveTo>
                      <a:pt x="54" y="109"/>
                    </a:moveTo>
                    <a:cubicBezTo>
                      <a:pt x="35" y="111"/>
                      <a:pt x="35" y="111"/>
                      <a:pt x="35" y="111"/>
                    </a:cubicBezTo>
                    <a:cubicBezTo>
                      <a:pt x="34" y="109"/>
                      <a:pt x="33" y="107"/>
                      <a:pt x="32" y="104"/>
                    </a:cubicBezTo>
                    <a:cubicBezTo>
                      <a:pt x="32" y="104"/>
                      <a:pt x="32" y="104"/>
                      <a:pt x="32" y="103"/>
                    </a:cubicBezTo>
                    <a:cubicBezTo>
                      <a:pt x="57" y="100"/>
                      <a:pt x="57" y="100"/>
                      <a:pt x="57" y="100"/>
                    </a:cubicBezTo>
                    <a:cubicBezTo>
                      <a:pt x="57" y="102"/>
                      <a:pt x="56" y="103"/>
                      <a:pt x="56" y="104"/>
                    </a:cubicBezTo>
                    <a:cubicBezTo>
                      <a:pt x="55" y="106"/>
                      <a:pt x="55" y="107"/>
                      <a:pt x="54" y="109"/>
                    </a:cubicBezTo>
                    <a:close/>
                    <a:moveTo>
                      <a:pt x="31" y="100"/>
                    </a:moveTo>
                    <a:cubicBezTo>
                      <a:pt x="30" y="97"/>
                      <a:pt x="29" y="95"/>
                      <a:pt x="28" y="92"/>
                    </a:cubicBezTo>
                    <a:cubicBezTo>
                      <a:pt x="60" y="92"/>
                      <a:pt x="60" y="92"/>
                      <a:pt x="60" y="92"/>
                    </a:cubicBezTo>
                    <a:cubicBezTo>
                      <a:pt x="59" y="93"/>
                      <a:pt x="59" y="95"/>
                      <a:pt x="58" y="96"/>
                    </a:cubicBezTo>
                    <a:lnTo>
                      <a:pt x="31" y="100"/>
                    </a:lnTo>
                    <a:close/>
                    <a:moveTo>
                      <a:pt x="44" y="120"/>
                    </a:moveTo>
                    <a:cubicBezTo>
                      <a:pt x="40" y="120"/>
                      <a:pt x="38" y="120"/>
                      <a:pt x="36" y="115"/>
                    </a:cubicBezTo>
                    <a:cubicBezTo>
                      <a:pt x="53" y="113"/>
                      <a:pt x="53" y="113"/>
                      <a:pt x="53" y="113"/>
                    </a:cubicBezTo>
                    <a:cubicBezTo>
                      <a:pt x="51" y="119"/>
                      <a:pt x="49" y="120"/>
                      <a:pt x="44" y="120"/>
                    </a:cubicBezTo>
                    <a:close/>
                    <a:moveTo>
                      <a:pt x="63" y="84"/>
                    </a:moveTo>
                    <a:cubicBezTo>
                      <a:pt x="25" y="84"/>
                      <a:pt x="25" y="84"/>
                      <a:pt x="25" y="84"/>
                    </a:cubicBezTo>
                    <a:cubicBezTo>
                      <a:pt x="23" y="80"/>
                      <a:pt x="21" y="75"/>
                      <a:pt x="19" y="71"/>
                    </a:cubicBezTo>
                    <a:cubicBezTo>
                      <a:pt x="13" y="62"/>
                      <a:pt x="8" y="52"/>
                      <a:pt x="8" y="44"/>
                    </a:cubicBezTo>
                    <a:cubicBezTo>
                      <a:pt x="8" y="24"/>
                      <a:pt x="24" y="8"/>
                      <a:pt x="44" y="8"/>
                    </a:cubicBezTo>
                    <a:cubicBezTo>
                      <a:pt x="64" y="8"/>
                      <a:pt x="80" y="24"/>
                      <a:pt x="80" y="44"/>
                    </a:cubicBezTo>
                    <a:cubicBezTo>
                      <a:pt x="80" y="52"/>
                      <a:pt x="75" y="62"/>
                      <a:pt x="69" y="71"/>
                    </a:cubicBezTo>
                    <a:cubicBezTo>
                      <a:pt x="67" y="75"/>
                      <a:pt x="65" y="80"/>
                      <a:pt x="63"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7" name="Freeform 115">
                <a:extLst>
                  <a:ext uri="{FF2B5EF4-FFF2-40B4-BE49-F238E27FC236}">
                    <a16:creationId xmlns:a16="http://schemas.microsoft.com/office/drawing/2014/main" id="{3F5C1876-F8F6-CC62-C9E5-B1D64FD2E259}"/>
                  </a:ext>
                </a:extLst>
              </p:cNvPr>
              <p:cNvSpPr>
                <a:spLocks/>
              </p:cNvSpPr>
              <p:nvPr/>
            </p:nvSpPr>
            <p:spPr bwMode="auto">
              <a:xfrm>
                <a:off x="3361447" y="2006927"/>
                <a:ext cx="81853" cy="80533"/>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pic>
        <p:nvPicPr>
          <p:cNvPr id="3" name="Picture 2" descr="A person in a yellow helmet standing next to a large machine&#10;&#10;AI-generated content may be incorrect.">
            <a:extLst>
              <a:ext uri="{FF2B5EF4-FFF2-40B4-BE49-F238E27FC236}">
                <a16:creationId xmlns:a16="http://schemas.microsoft.com/office/drawing/2014/main" id="{E22EE995-9E25-E297-0794-8A681500ABC1}"/>
              </a:ext>
            </a:extLst>
          </p:cNvPr>
          <p:cNvPicPr>
            <a:picLocks noChangeAspect="1"/>
          </p:cNvPicPr>
          <p:nvPr/>
        </p:nvPicPr>
        <p:blipFill>
          <a:blip r:embed="rId2"/>
          <a:stretch>
            <a:fillRect/>
          </a:stretch>
        </p:blipFill>
        <p:spPr>
          <a:xfrm>
            <a:off x="6953866" y="1541206"/>
            <a:ext cx="4604056" cy="4114800"/>
          </a:xfrm>
          <a:prstGeom prst="rect">
            <a:avLst/>
          </a:prstGeom>
        </p:spPr>
      </p:pic>
    </p:spTree>
    <p:extLst>
      <p:ext uri="{BB962C8B-B14F-4D97-AF65-F5344CB8AC3E}">
        <p14:creationId xmlns:p14="http://schemas.microsoft.com/office/powerpoint/2010/main" val="3865439554"/>
      </p:ext>
    </p:extLst>
  </p:cSld>
  <p:clrMapOvr>
    <a:masterClrMapping/>
  </p:clrMapOvr>
  <p:transition advClick="0"/>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CEAE7D-F2BF-A923-8AF3-6AB7C28A4385}"/>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7303C3F6-50FC-7675-CEA3-8FC9ED97F36C}"/>
              </a:ext>
            </a:extLst>
          </p:cNvPr>
          <p:cNvSpPr>
            <a:spLocks noGrp="1"/>
          </p:cNvSpPr>
          <p:nvPr>
            <p:ph type="body" idx="1"/>
          </p:nvPr>
        </p:nvSpPr>
        <p:spPr>
          <a:xfrm>
            <a:off x="623263" y="1330320"/>
            <a:ext cx="7998400" cy="806800"/>
          </a:xfrm>
        </p:spPr>
        <p:txBody>
          <a:bodyPr/>
          <a:lstStyle/>
          <a:p>
            <a:pPr marL="608013" indent="-608013"/>
            <a:r>
              <a:rPr lang="en-US" b="1"/>
              <a:t>2. Forms and sources of energy used</a:t>
            </a:r>
          </a:p>
        </p:txBody>
      </p:sp>
      <p:graphicFrame>
        <p:nvGraphicFramePr>
          <p:cNvPr id="2" name="Table 1">
            <a:extLst>
              <a:ext uri="{FF2B5EF4-FFF2-40B4-BE49-F238E27FC236}">
                <a16:creationId xmlns:a16="http://schemas.microsoft.com/office/drawing/2014/main" id="{0D681AE9-3FD3-E31D-F1C9-B01D1C86CD9F}"/>
              </a:ext>
            </a:extLst>
          </p:cNvPr>
          <p:cNvGraphicFramePr>
            <a:graphicFrameLocks noGrp="1"/>
          </p:cNvGraphicFramePr>
          <p:nvPr>
            <p:extLst>
              <p:ext uri="{D42A27DB-BD31-4B8C-83A1-F6EECF244321}">
                <p14:modId xmlns:p14="http://schemas.microsoft.com/office/powerpoint/2010/main" val="1086599671"/>
              </p:ext>
            </p:extLst>
          </p:nvPr>
        </p:nvGraphicFramePr>
        <p:xfrm>
          <a:off x="693906" y="2295729"/>
          <a:ext cx="10804188" cy="3487432"/>
        </p:xfrm>
        <a:graphic>
          <a:graphicData uri="http://schemas.openxmlformats.org/drawingml/2006/table">
            <a:tbl>
              <a:tblPr/>
              <a:tblGrid>
                <a:gridCol w="2516531">
                  <a:extLst>
                    <a:ext uri="{9D8B030D-6E8A-4147-A177-3AD203B41FA5}">
                      <a16:colId xmlns:a16="http://schemas.microsoft.com/office/drawing/2014/main" val="2166425395"/>
                    </a:ext>
                  </a:extLst>
                </a:gridCol>
                <a:gridCol w="8287657">
                  <a:extLst>
                    <a:ext uri="{9D8B030D-6E8A-4147-A177-3AD203B41FA5}">
                      <a16:colId xmlns:a16="http://schemas.microsoft.com/office/drawing/2014/main" val="1146274087"/>
                    </a:ext>
                  </a:extLst>
                </a:gridCol>
              </a:tblGrid>
              <a:tr h="605794">
                <a:tc>
                  <a:txBody>
                    <a:bodyPr/>
                    <a:lstStyle/>
                    <a:p>
                      <a:pPr>
                        <a:buNone/>
                      </a:pPr>
                      <a:r>
                        <a:rPr lang="en-US" sz="1800" b="0" i="0" u="none" strike="noStrike" cap="none">
                          <a:solidFill>
                            <a:schemeClr val="tx1"/>
                          </a:solidFill>
                          <a:effectLst/>
                          <a:latin typeface="+mn-lt"/>
                          <a:ea typeface="+mn-ea"/>
                          <a:cs typeface="+mn-cs"/>
                          <a:sym typeface="Arial"/>
                        </a:rPr>
                        <a:t>Activity</a:t>
                      </a:r>
                      <a:endParaRPr lang="en-US" sz="18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vi-VN" sz="1800"/>
                        <a:t>Commonly used energy types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61374887"/>
                  </a:ext>
                </a:extLst>
              </a:tr>
              <a:tr h="605794">
                <a:tc>
                  <a:txBody>
                    <a:bodyPr/>
                    <a:lstStyle/>
                    <a:p>
                      <a:pPr>
                        <a:buNone/>
                      </a:pPr>
                      <a:r>
                        <a:rPr lang="en-US" sz="1800"/>
                        <a:t>Offshore fishing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800"/>
                        <a:t>Diesel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96107545"/>
                  </a:ext>
                </a:extLst>
              </a:tr>
              <a:tr h="605794">
                <a:tc>
                  <a:txBody>
                    <a:bodyPr/>
                    <a:lstStyle/>
                    <a:p>
                      <a:pPr>
                        <a:buNone/>
                      </a:pPr>
                      <a:r>
                        <a:rPr lang="en-US" sz="1800"/>
                        <a:t>Aquaculture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vi-VN" sz="1800"/>
                        <a:t>Electricity (pump, aerator), fuel (generator)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28774703"/>
                  </a:ext>
                </a:extLst>
              </a:tr>
              <a:tr h="1064256">
                <a:tc>
                  <a:txBody>
                    <a:bodyPr/>
                    <a:lstStyle/>
                    <a:p>
                      <a:pPr>
                        <a:buNone/>
                      </a:pPr>
                      <a:r>
                        <a:rPr lang="en-US" sz="1800"/>
                        <a:t>Seafood processing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800"/>
                        <a:t>Electricity (compressor, freezer, conveyor), steam (from boiler), industrial gas</a:t>
                      </a:r>
                      <a:endParaRPr lang="vi-VN" sz="18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31908277"/>
                  </a:ext>
                </a:extLst>
              </a:tr>
              <a:tr h="605794">
                <a:tc>
                  <a:txBody>
                    <a:bodyPr/>
                    <a:lstStyle/>
                    <a:p>
                      <a:pPr>
                        <a:buNone/>
                      </a:pPr>
                      <a:r>
                        <a:rPr lang="en-US" sz="1800"/>
                        <a:t>Storage, cold storage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800"/>
                        <a:t>Electricity (cooling system, lighting, fan)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57268168"/>
                  </a:ext>
                </a:extLst>
              </a:tr>
            </a:tbl>
          </a:graphicData>
        </a:graphic>
      </p:graphicFrame>
      <p:sp>
        <p:nvSpPr>
          <p:cNvPr id="7" name="Title 5">
            <a:extLst>
              <a:ext uri="{FF2B5EF4-FFF2-40B4-BE49-F238E27FC236}">
                <a16:creationId xmlns:a16="http://schemas.microsoft.com/office/drawing/2014/main" id="{6D1B27D6-6B9E-E651-1AF6-5A3E8772BCF4}"/>
              </a:ext>
            </a:extLst>
          </p:cNvPr>
          <p:cNvSpPr txBox="1">
            <a:spLocks/>
          </p:cNvSpPr>
          <p:nvPr/>
        </p:nvSpPr>
        <p:spPr>
          <a:xfrm>
            <a:off x="609600" y="548633"/>
            <a:ext cx="10972800" cy="495200"/>
          </a:xfrm>
          <a:prstGeom prst="rect">
            <a:avLst/>
          </a:prstGeom>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US" sz="2800" b="1">
                <a:solidFill>
                  <a:schemeClr val="accent1">
                    <a:lumMod val="50000"/>
                  </a:schemeClr>
                </a:solidFill>
              </a:rPr>
              <a:t>OVERVIEW OF VIETNAM'S SEAFOOD PROCESSING INDUSTRY</a:t>
            </a:r>
            <a:endParaRPr lang="en-VN" sz="2800" b="1" dirty="0">
              <a:solidFill>
                <a:schemeClr val="accent1">
                  <a:lumMod val="50000"/>
                </a:schemeClr>
              </a:solidFill>
            </a:endParaRPr>
          </a:p>
        </p:txBody>
      </p:sp>
    </p:spTree>
    <p:extLst>
      <p:ext uri="{BB962C8B-B14F-4D97-AF65-F5344CB8AC3E}">
        <p14:creationId xmlns:p14="http://schemas.microsoft.com/office/powerpoint/2010/main" val="425252453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4164D4-2944-5452-995D-49C6718E2BAB}"/>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9D84282E-9106-AD12-FE56-6496E36B75D3}"/>
              </a:ext>
            </a:extLst>
          </p:cNvPr>
          <p:cNvSpPr>
            <a:spLocks noGrp="1"/>
          </p:cNvSpPr>
          <p:nvPr>
            <p:ph type="body" idx="1"/>
          </p:nvPr>
        </p:nvSpPr>
        <p:spPr>
          <a:xfrm>
            <a:off x="623263" y="1330320"/>
            <a:ext cx="7998400" cy="671041"/>
          </a:xfrm>
        </p:spPr>
        <p:txBody>
          <a:bodyPr/>
          <a:lstStyle/>
          <a:p>
            <a:pPr marL="608013" indent="-608013"/>
            <a:r>
              <a:rPr lang="en-US" b="1"/>
              <a:t>3. Energy efficiency and waste</a:t>
            </a:r>
          </a:p>
        </p:txBody>
      </p:sp>
      <p:sp>
        <p:nvSpPr>
          <p:cNvPr id="3" name="Rectangle 1">
            <a:extLst>
              <a:ext uri="{FF2B5EF4-FFF2-40B4-BE49-F238E27FC236}">
                <a16:creationId xmlns:a16="http://schemas.microsoft.com/office/drawing/2014/main" id="{DCB7ED39-B4D1-FDBA-093F-261940CC29D2}"/>
              </a:ext>
            </a:extLst>
          </p:cNvPr>
          <p:cNvSpPr>
            <a:spLocks noChangeArrowheads="1"/>
          </p:cNvSpPr>
          <p:nvPr/>
        </p:nvSpPr>
        <p:spPr bwMode="auto">
          <a:xfrm rot="10800000" flipV="1">
            <a:off x="609600" y="2001362"/>
            <a:ext cx="10972800" cy="37856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342900" lvl="0" indent="-342900" algn="just" eaLnBrk="0" fontAlgn="base" hangingPunct="0">
              <a:lnSpc>
                <a:spcPct val="150000"/>
              </a:lnSpc>
              <a:spcBef>
                <a:spcPct val="0"/>
              </a:spcBef>
              <a:spcAft>
                <a:spcPct val="0"/>
              </a:spcAft>
              <a:buClrTx/>
              <a:buFont typeface="Arial" panose="020B0604020202020204" pitchFamily="34" charset="0"/>
              <a:buChar char="•"/>
            </a:pPr>
            <a:r>
              <a:rPr lang="en-US" altLang="en-US" sz="2000" b="1">
                <a:latin typeface="Arial" panose="020B0604020202020204" pitchFamily="34" charset="0"/>
              </a:rPr>
              <a:t>Lack of energy monitoring and control systems: </a:t>
            </a:r>
            <a:r>
              <a:rPr lang="en-US" altLang="en-US" sz="2000">
                <a:latin typeface="Arial" panose="020B0604020202020204" pitchFamily="34" charset="0"/>
              </a:rPr>
              <a:t>most processing facilities have not invested in BMS systems or detailed measurement devices.</a:t>
            </a:r>
            <a:endParaRPr kumimoji="0" lang="en-US" altLang="en-US" sz="2000" i="0" u="none" strike="noStrike" kern="0" cap="none" spc="0" normalizeH="0" baseline="0" noProof="0">
              <a:ln>
                <a:noFill/>
              </a:ln>
              <a:solidFill>
                <a:srgbClr val="000000"/>
              </a:solidFill>
              <a:effectLst/>
              <a:uLnTx/>
              <a:uFillTx/>
              <a:latin typeface="Arial" panose="020B0604020202020204" pitchFamily="34" charset="0"/>
              <a:sym typeface="Arial"/>
            </a:endParaRPr>
          </a:p>
          <a:p>
            <a:pPr marL="342900" lvl="0" indent="-342900" algn="just" eaLnBrk="0" fontAlgn="base" hangingPunct="0">
              <a:lnSpc>
                <a:spcPct val="150000"/>
              </a:lnSpc>
              <a:spcBef>
                <a:spcPct val="0"/>
              </a:spcBef>
              <a:spcAft>
                <a:spcPct val="0"/>
              </a:spcAft>
              <a:buClrTx/>
              <a:buFont typeface="Arial" panose="020B0604020202020204" pitchFamily="34" charset="0"/>
              <a:buChar char="•"/>
            </a:pPr>
            <a:r>
              <a:rPr lang="en-US" altLang="en-US" sz="2000" b="1">
                <a:latin typeface="Arial" panose="020B0604020202020204" pitchFamily="34" charset="0"/>
              </a:rPr>
              <a:t>High power consumption but low efficiency equipment: </a:t>
            </a:r>
            <a:r>
              <a:rPr lang="en-US" altLang="en-US" sz="2000">
                <a:latin typeface="Arial" panose="020B0604020202020204" pitchFamily="34" charset="0"/>
              </a:rPr>
              <a:t>such as old refrigeration compressors, no inverter, no dehumidification/automatic defrosting.</a:t>
            </a:r>
            <a:endParaRPr kumimoji="0" lang="en-US" altLang="en-US" sz="2000" i="0" u="none" strike="noStrike" kern="0" cap="none" spc="0" normalizeH="0" baseline="0" noProof="0">
              <a:ln>
                <a:noFill/>
              </a:ln>
              <a:solidFill>
                <a:srgbClr val="000000"/>
              </a:solidFill>
              <a:effectLst/>
              <a:uLnTx/>
              <a:uFillTx/>
              <a:latin typeface="Arial" panose="020B0604020202020204" pitchFamily="34" charset="0"/>
              <a:sym typeface="Arial"/>
            </a:endParaRPr>
          </a:p>
          <a:p>
            <a:pPr marL="342900" lvl="0" indent="-342900" algn="just" eaLnBrk="0" fontAlgn="base" hangingPunct="0">
              <a:lnSpc>
                <a:spcPct val="150000"/>
              </a:lnSpc>
              <a:spcBef>
                <a:spcPct val="0"/>
              </a:spcBef>
              <a:spcAft>
                <a:spcPct val="0"/>
              </a:spcAft>
              <a:buClrTx/>
              <a:buFont typeface="Arial" panose="020B0604020202020204" pitchFamily="34" charset="0"/>
              <a:buChar char="•"/>
            </a:pPr>
            <a:r>
              <a:rPr lang="en-US" altLang="en-US" sz="2000" b="1">
                <a:latin typeface="Arial" panose="020B0604020202020204" pitchFamily="34" charset="0"/>
              </a:rPr>
              <a:t>Not optimizing operation: </a:t>
            </a:r>
            <a:r>
              <a:rPr lang="en-US" altLang="en-US" sz="2000">
                <a:latin typeface="Arial" panose="020B0604020202020204" pitchFamily="34" charset="0"/>
              </a:rPr>
              <a:t>for example, running the entire condenser even at low load, lack of regular maintenance causes large power loss.</a:t>
            </a:r>
            <a:endParaRPr kumimoji="0" lang="en-US" altLang="en-US" sz="2000" i="0" u="none" strike="noStrike" kern="0" cap="none" spc="0" normalizeH="0" baseline="0" noProof="0">
              <a:ln>
                <a:noFill/>
              </a:ln>
              <a:solidFill>
                <a:srgbClr val="000000"/>
              </a:solidFill>
              <a:effectLst/>
              <a:uLnTx/>
              <a:uFillTx/>
              <a:latin typeface="Arial" panose="020B0604020202020204" pitchFamily="34" charset="0"/>
              <a:sym typeface="Arial"/>
            </a:endParaRPr>
          </a:p>
          <a:p>
            <a:pPr marL="342900" lvl="0" indent="-342900" algn="just" eaLnBrk="0" fontAlgn="base" hangingPunct="0">
              <a:lnSpc>
                <a:spcPct val="150000"/>
              </a:lnSpc>
              <a:spcBef>
                <a:spcPct val="0"/>
              </a:spcBef>
              <a:spcAft>
                <a:spcPct val="0"/>
              </a:spcAft>
              <a:buClrTx/>
              <a:buFont typeface="Arial" panose="020B0604020202020204" pitchFamily="34" charset="0"/>
              <a:buChar char="•"/>
            </a:pPr>
            <a:r>
              <a:rPr lang="en-US" altLang="en-US" sz="2000" b="1">
                <a:latin typeface="Arial" panose="020B0604020202020204" pitchFamily="34" charset="0"/>
              </a:rPr>
              <a:t>Refrigerant leakage: </a:t>
            </a:r>
            <a:r>
              <a:rPr lang="en-US" altLang="en-US" sz="2000">
                <a:latin typeface="Arial" panose="020B0604020202020204" pitchFamily="34" charset="0"/>
              </a:rPr>
              <a:t>causes reduced heat exchange efficiency and increased electricity consumption.</a:t>
            </a:r>
            <a:endParaRPr kumimoji="0" lang="en-US" altLang="en-US" sz="2000" i="0" u="none" strike="noStrike" kern="0" cap="none" spc="0" normalizeH="0" baseline="0" noProof="0">
              <a:ln>
                <a:noFill/>
              </a:ln>
              <a:solidFill>
                <a:srgbClr val="000000"/>
              </a:solidFill>
              <a:effectLst/>
              <a:uLnTx/>
              <a:uFillTx/>
              <a:latin typeface="Arial" panose="020B0604020202020204" pitchFamily="34" charset="0"/>
              <a:sym typeface="Arial"/>
            </a:endParaRPr>
          </a:p>
        </p:txBody>
      </p:sp>
      <p:sp>
        <p:nvSpPr>
          <p:cNvPr id="7" name="Title 5">
            <a:extLst>
              <a:ext uri="{FF2B5EF4-FFF2-40B4-BE49-F238E27FC236}">
                <a16:creationId xmlns:a16="http://schemas.microsoft.com/office/drawing/2014/main" id="{6D1B27D6-6B9E-E651-1AF6-5A3E8772BCF4}"/>
              </a:ext>
            </a:extLst>
          </p:cNvPr>
          <p:cNvSpPr txBox="1">
            <a:spLocks/>
          </p:cNvSpPr>
          <p:nvPr/>
        </p:nvSpPr>
        <p:spPr>
          <a:xfrm>
            <a:off x="609600" y="548633"/>
            <a:ext cx="10972800" cy="495200"/>
          </a:xfrm>
          <a:prstGeom prst="rect">
            <a:avLst/>
          </a:prstGeom>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US" sz="2800" b="1">
                <a:solidFill>
                  <a:schemeClr val="accent1">
                    <a:lumMod val="50000"/>
                  </a:schemeClr>
                </a:solidFill>
              </a:rPr>
              <a:t>OVERVIEW OF VIETNAM'S SEAFOOD PROCESSING INDUSTRY</a:t>
            </a:r>
            <a:endParaRPr lang="en-VN" sz="2800" b="1" dirty="0">
              <a:solidFill>
                <a:schemeClr val="accent1">
                  <a:lumMod val="50000"/>
                </a:schemeClr>
              </a:solidFill>
            </a:endParaRPr>
          </a:p>
        </p:txBody>
      </p:sp>
    </p:spTree>
    <p:extLst>
      <p:ext uri="{BB962C8B-B14F-4D97-AF65-F5344CB8AC3E}">
        <p14:creationId xmlns:p14="http://schemas.microsoft.com/office/powerpoint/2010/main" val="13632842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E6CE43-C52F-1CB1-65AF-EE627365F9BB}"/>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C04CE42E-69E4-08F3-B8DB-CBDF48D5B7F0}"/>
              </a:ext>
            </a:extLst>
          </p:cNvPr>
          <p:cNvSpPr>
            <a:spLocks noGrp="1"/>
          </p:cNvSpPr>
          <p:nvPr>
            <p:ph type="body" idx="1"/>
          </p:nvPr>
        </p:nvSpPr>
        <p:spPr>
          <a:xfrm>
            <a:off x="609599" y="1263945"/>
            <a:ext cx="7998400" cy="806800"/>
          </a:xfrm>
        </p:spPr>
        <p:txBody>
          <a:bodyPr/>
          <a:lstStyle/>
          <a:p>
            <a:pPr marL="608013" indent="-608013"/>
            <a:r>
              <a:rPr lang="en-US" b="1"/>
              <a:t>4. Level of application of energy efficiency solutions</a:t>
            </a:r>
          </a:p>
        </p:txBody>
      </p:sp>
      <p:sp>
        <p:nvSpPr>
          <p:cNvPr id="3" name="Rectangle 1">
            <a:extLst>
              <a:ext uri="{FF2B5EF4-FFF2-40B4-BE49-F238E27FC236}">
                <a16:creationId xmlns:a16="http://schemas.microsoft.com/office/drawing/2014/main" id="{7F9658FD-F298-B36A-7C2E-C16AD74229A4}"/>
              </a:ext>
            </a:extLst>
          </p:cNvPr>
          <p:cNvSpPr>
            <a:spLocks noChangeArrowheads="1"/>
          </p:cNvSpPr>
          <p:nvPr/>
        </p:nvSpPr>
        <p:spPr bwMode="auto">
          <a:xfrm flipV="1">
            <a:off x="1813484" y="5061876"/>
            <a:ext cx="856503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50000"/>
              </a:lnSpc>
              <a:spcBef>
                <a:spcPct val="0"/>
              </a:spcBef>
              <a:spcAft>
                <a:spcPct val="0"/>
              </a:spcAft>
              <a:buClrTx/>
              <a:buSzTx/>
              <a:buFontTx/>
              <a:buChar char="•"/>
              <a:tabLst/>
              <a:defRPr/>
            </a:pPr>
            <a:endParaRPr kumimoji="0" lang="en-US" altLang="en-US" sz="2000" b="0" i="0" u="none" strike="noStrike" kern="0" cap="none" spc="0" normalizeH="0" baseline="0" noProof="0">
              <a:ln>
                <a:noFill/>
              </a:ln>
              <a:solidFill>
                <a:srgbClr val="000000"/>
              </a:solidFill>
              <a:effectLst/>
              <a:uLnTx/>
              <a:uFillTx/>
              <a:latin typeface="Arial" panose="020B0604020202020204" pitchFamily="34" charset="0"/>
              <a:cs typeface="Arial"/>
              <a:sym typeface="Arial"/>
            </a:endParaRPr>
          </a:p>
        </p:txBody>
      </p:sp>
      <p:sp>
        <p:nvSpPr>
          <p:cNvPr id="2" name="Rectangle 1">
            <a:extLst>
              <a:ext uri="{FF2B5EF4-FFF2-40B4-BE49-F238E27FC236}">
                <a16:creationId xmlns:a16="http://schemas.microsoft.com/office/drawing/2014/main" id="{94CB11F0-CD72-CDA8-3B2D-D628EA3A9E7C}"/>
              </a:ext>
            </a:extLst>
          </p:cNvPr>
          <p:cNvSpPr>
            <a:spLocks noChangeArrowheads="1"/>
          </p:cNvSpPr>
          <p:nvPr/>
        </p:nvSpPr>
        <p:spPr bwMode="auto">
          <a:xfrm rot="10800000" flipV="1">
            <a:off x="609600" y="1888533"/>
            <a:ext cx="10972800" cy="41903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342900" lvl="0" indent="-342900" eaLnBrk="0" fontAlgn="base" hangingPunct="0">
              <a:lnSpc>
                <a:spcPct val="150000"/>
              </a:lnSpc>
              <a:spcBef>
                <a:spcPct val="0"/>
              </a:spcBef>
              <a:spcAft>
                <a:spcPct val="0"/>
              </a:spcAft>
              <a:buClrTx/>
              <a:buFont typeface="Arial" panose="020B0604020202020204" pitchFamily="34" charset="0"/>
              <a:buChar char="•"/>
            </a:pPr>
            <a:r>
              <a:rPr lang="en-US" altLang="en-US" sz="2000">
                <a:latin typeface="Arial" panose="020B0604020202020204" pitchFamily="34" charset="0"/>
              </a:rPr>
              <a:t>Some large export enterprises have started to deploy:</a:t>
            </a:r>
          </a:p>
          <a:p>
            <a:pPr marL="342900" lvl="0" indent="-342900" eaLnBrk="0" fontAlgn="base" hangingPunct="0">
              <a:lnSpc>
                <a:spcPct val="150000"/>
              </a:lnSpc>
              <a:spcBef>
                <a:spcPct val="0"/>
              </a:spcBef>
              <a:spcAft>
                <a:spcPct val="0"/>
              </a:spcAft>
              <a:buClrTx/>
              <a:buFont typeface="Arial" panose="020B0604020202020204" pitchFamily="34" charset="0"/>
              <a:buChar char="•"/>
            </a:pPr>
            <a:r>
              <a:rPr lang="en-US" altLang="en-US" sz="2000">
                <a:latin typeface="Arial" panose="020B0604020202020204" pitchFamily="34" charset="0"/>
              </a:rPr>
              <a:t>Variable frequency converters for compressor motors, pumps, fans;</a:t>
            </a:r>
          </a:p>
          <a:p>
            <a:pPr marL="342900" lvl="0" indent="-342900" eaLnBrk="0" fontAlgn="base" hangingPunct="0">
              <a:lnSpc>
                <a:spcPct val="150000"/>
              </a:lnSpc>
              <a:spcBef>
                <a:spcPct val="0"/>
              </a:spcBef>
              <a:spcAft>
                <a:spcPct val="0"/>
              </a:spcAft>
              <a:buClrTx/>
              <a:buFont typeface="Arial" panose="020B0604020202020204" pitchFamily="34" charset="0"/>
              <a:buChar char="•"/>
            </a:pPr>
            <a:r>
              <a:rPr lang="en-US" altLang="en-US" sz="2000">
                <a:latin typeface="Arial" panose="020B0604020202020204" pitchFamily="34" charset="0"/>
              </a:rPr>
              <a:t>Cogeneration systems for heat and electricity from condensing hot water;</a:t>
            </a:r>
          </a:p>
          <a:p>
            <a:pPr marL="342900" lvl="0" indent="-342900" eaLnBrk="0" fontAlgn="base" hangingPunct="0">
              <a:lnSpc>
                <a:spcPct val="150000"/>
              </a:lnSpc>
              <a:spcBef>
                <a:spcPct val="0"/>
              </a:spcBef>
              <a:spcAft>
                <a:spcPct val="0"/>
              </a:spcAft>
              <a:buClrTx/>
              <a:buFont typeface="Arial" panose="020B0604020202020204" pitchFamily="34" charset="0"/>
              <a:buChar char="•"/>
            </a:pPr>
            <a:r>
              <a:rPr lang="en-US" altLang="en-US" sz="2000">
                <a:latin typeface="Arial" panose="020B0604020202020204" pitchFamily="34" charset="0"/>
              </a:rPr>
              <a:t>Insulation of pipes and cold storage walls;</a:t>
            </a:r>
          </a:p>
          <a:p>
            <a:pPr marL="342900" lvl="0" indent="-342900" eaLnBrk="0" fontAlgn="base" hangingPunct="0">
              <a:lnSpc>
                <a:spcPct val="150000"/>
              </a:lnSpc>
              <a:spcBef>
                <a:spcPct val="0"/>
              </a:spcBef>
              <a:spcAft>
                <a:spcPct val="0"/>
              </a:spcAft>
              <a:buClrTx/>
              <a:buFont typeface="Arial" panose="020B0604020202020204" pitchFamily="34" charset="0"/>
              <a:buChar char="•"/>
            </a:pPr>
            <a:r>
              <a:rPr lang="en-US" altLang="en-US" sz="2000">
                <a:latin typeface="Arial" panose="020B0604020202020204" pitchFamily="34" charset="0"/>
              </a:rPr>
              <a:t>Upgrading LED lighting systems.</a:t>
            </a:r>
          </a:p>
          <a:p>
            <a:pPr marL="342900" lvl="0" indent="-342900" eaLnBrk="0" fontAlgn="base" hangingPunct="0">
              <a:lnSpc>
                <a:spcPct val="150000"/>
              </a:lnSpc>
              <a:spcBef>
                <a:spcPct val="0"/>
              </a:spcBef>
              <a:spcAft>
                <a:spcPct val="0"/>
              </a:spcAft>
              <a:buClrTx/>
              <a:buFont typeface="Arial" panose="020B0604020202020204" pitchFamily="34" charset="0"/>
              <a:buChar char="•"/>
            </a:pPr>
            <a:r>
              <a:rPr lang="en-US" altLang="en-US" sz="2000">
                <a:latin typeface="Arial" panose="020B0604020202020204" pitchFamily="34" charset="0"/>
              </a:rPr>
              <a:t>However, </a:t>
            </a:r>
            <a:r>
              <a:rPr lang="en-US" altLang="en-US" sz="2000" b="1">
                <a:latin typeface="Arial" panose="020B0604020202020204" pitchFamily="34" charset="0"/>
              </a:rPr>
              <a:t>most small and medium enterprises have not paid due attention, due to</a:t>
            </a:r>
            <a:r>
              <a:rPr lang="en-US" altLang="en-US" sz="2000">
                <a:latin typeface="Arial" panose="020B0604020202020204" pitchFamily="34" charset="0"/>
              </a:rPr>
              <a:t>:</a:t>
            </a:r>
          </a:p>
          <a:p>
            <a:pPr marL="690563" lvl="0" indent="-342900" eaLnBrk="0" fontAlgn="base" hangingPunct="0">
              <a:lnSpc>
                <a:spcPct val="150000"/>
              </a:lnSpc>
              <a:spcBef>
                <a:spcPct val="0"/>
              </a:spcBef>
              <a:spcAft>
                <a:spcPct val="0"/>
              </a:spcAft>
              <a:buClrTx/>
              <a:buFont typeface="Courier New" panose="02070309020205020404" pitchFamily="49" charset="0"/>
              <a:buChar char="o"/>
            </a:pPr>
            <a:r>
              <a:rPr lang="en-US" altLang="en-US" sz="2000">
                <a:latin typeface="Arial" panose="020B0604020202020204" pitchFamily="34" charset="0"/>
              </a:rPr>
              <a:t>Lack of initial investment capital;</a:t>
            </a:r>
          </a:p>
          <a:p>
            <a:pPr marL="690563" lvl="0" indent="-342900" eaLnBrk="0" fontAlgn="base" hangingPunct="0">
              <a:lnSpc>
                <a:spcPct val="150000"/>
              </a:lnSpc>
              <a:spcBef>
                <a:spcPct val="0"/>
              </a:spcBef>
              <a:spcAft>
                <a:spcPct val="0"/>
              </a:spcAft>
              <a:buClrTx/>
              <a:buFont typeface="Courier New" panose="02070309020205020404" pitchFamily="49" charset="0"/>
              <a:buChar char="o"/>
            </a:pPr>
            <a:r>
              <a:rPr lang="en-US" altLang="en-US" sz="2000">
                <a:latin typeface="Arial" panose="020B0604020202020204" pitchFamily="34" charset="0"/>
              </a:rPr>
              <a:t>Lack of awareness and technical level;</a:t>
            </a:r>
          </a:p>
          <a:p>
            <a:pPr marL="690563" lvl="0" indent="-342900" eaLnBrk="0" fontAlgn="base" hangingPunct="0">
              <a:lnSpc>
                <a:spcPct val="150000"/>
              </a:lnSpc>
              <a:spcBef>
                <a:spcPct val="0"/>
              </a:spcBef>
              <a:spcAft>
                <a:spcPct val="0"/>
              </a:spcAft>
              <a:buClrTx/>
              <a:buFont typeface="Courier New" panose="02070309020205020404" pitchFamily="49" charset="0"/>
              <a:buChar char="o"/>
            </a:pPr>
            <a:r>
              <a:rPr lang="en-US" altLang="en-US" sz="2000">
                <a:latin typeface="Arial" panose="020B0604020202020204" pitchFamily="34" charset="0"/>
              </a:rPr>
              <a:t>Unable to see the long-term benefits.</a:t>
            </a:r>
            <a:endParaRPr kumimoji="0" lang="en-US" altLang="en-US" sz="1800" b="0" i="0" u="none" strike="noStrike" kern="0" cap="none" spc="0" normalizeH="0" baseline="0" noProof="0">
              <a:ln>
                <a:noFill/>
              </a:ln>
              <a:solidFill>
                <a:srgbClr val="000000"/>
              </a:solidFill>
              <a:effectLst/>
              <a:uLnTx/>
              <a:uFillTx/>
              <a:latin typeface="Arial" panose="020B0604020202020204" pitchFamily="34" charset="0"/>
              <a:cs typeface="Arial"/>
              <a:sym typeface="Arial"/>
            </a:endParaRPr>
          </a:p>
        </p:txBody>
      </p:sp>
      <p:sp>
        <p:nvSpPr>
          <p:cNvPr id="7" name="Title 5">
            <a:extLst>
              <a:ext uri="{FF2B5EF4-FFF2-40B4-BE49-F238E27FC236}">
                <a16:creationId xmlns:a16="http://schemas.microsoft.com/office/drawing/2014/main" id="{6D1B27D6-6B9E-E651-1AF6-5A3E8772BCF4}"/>
              </a:ext>
            </a:extLst>
          </p:cNvPr>
          <p:cNvSpPr txBox="1">
            <a:spLocks/>
          </p:cNvSpPr>
          <p:nvPr/>
        </p:nvSpPr>
        <p:spPr>
          <a:xfrm>
            <a:off x="609600" y="548633"/>
            <a:ext cx="10972800" cy="495200"/>
          </a:xfrm>
          <a:prstGeom prst="rect">
            <a:avLst/>
          </a:prstGeom>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US" sz="2800" b="1">
                <a:solidFill>
                  <a:schemeClr val="accent1">
                    <a:lumMod val="50000"/>
                  </a:schemeClr>
                </a:solidFill>
              </a:rPr>
              <a:t>OVERVIEW OF VIETNAM'S SEAFOOD PROCESSING INDUSTRY</a:t>
            </a:r>
            <a:endParaRPr lang="en-VN" sz="2800" b="1" dirty="0">
              <a:solidFill>
                <a:schemeClr val="accent1">
                  <a:lumMod val="50000"/>
                </a:schemeClr>
              </a:solidFill>
            </a:endParaRPr>
          </a:p>
        </p:txBody>
      </p:sp>
    </p:spTree>
    <p:extLst>
      <p:ext uri="{BB962C8B-B14F-4D97-AF65-F5344CB8AC3E}">
        <p14:creationId xmlns:p14="http://schemas.microsoft.com/office/powerpoint/2010/main" val="322750919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1A9052-1E1D-93EC-9B7A-35C9C2B60F44}"/>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5EC5BAC1-E917-A957-6CB0-28E9820BE416}"/>
              </a:ext>
            </a:extLst>
          </p:cNvPr>
          <p:cNvSpPr>
            <a:spLocks noGrp="1"/>
          </p:cNvSpPr>
          <p:nvPr>
            <p:ph type="body" idx="1"/>
          </p:nvPr>
        </p:nvSpPr>
        <p:spPr>
          <a:xfrm>
            <a:off x="623263" y="1330320"/>
            <a:ext cx="7998400" cy="806800"/>
          </a:xfrm>
        </p:spPr>
        <p:txBody>
          <a:bodyPr/>
          <a:lstStyle/>
          <a:p>
            <a:pPr marL="608013" indent="-608013"/>
            <a:r>
              <a:rPr lang="en-US" b="1"/>
              <a:t>5. Energy efficiency potential</a:t>
            </a:r>
          </a:p>
        </p:txBody>
      </p:sp>
      <p:sp>
        <p:nvSpPr>
          <p:cNvPr id="3" name="Rectangle 1">
            <a:extLst>
              <a:ext uri="{FF2B5EF4-FFF2-40B4-BE49-F238E27FC236}">
                <a16:creationId xmlns:a16="http://schemas.microsoft.com/office/drawing/2014/main" id="{05633ED3-4513-8CF0-C882-A55C8365F858}"/>
              </a:ext>
            </a:extLst>
          </p:cNvPr>
          <p:cNvSpPr>
            <a:spLocks noChangeArrowheads="1"/>
          </p:cNvSpPr>
          <p:nvPr/>
        </p:nvSpPr>
        <p:spPr bwMode="auto">
          <a:xfrm flipV="1">
            <a:off x="1813484" y="5061876"/>
            <a:ext cx="856503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50000"/>
              </a:lnSpc>
              <a:spcBef>
                <a:spcPct val="0"/>
              </a:spcBef>
              <a:spcAft>
                <a:spcPct val="0"/>
              </a:spcAft>
              <a:buClrTx/>
              <a:buSzTx/>
              <a:buFontTx/>
              <a:buChar char="•"/>
              <a:tabLst/>
              <a:defRPr/>
            </a:pPr>
            <a:endParaRPr kumimoji="0" lang="en-US" altLang="en-US" sz="2000" b="0" i="0" u="none" strike="noStrike" kern="0" cap="none" spc="0" normalizeH="0" baseline="0" noProof="0">
              <a:ln>
                <a:noFill/>
              </a:ln>
              <a:solidFill>
                <a:srgbClr val="000000"/>
              </a:solidFill>
              <a:effectLst/>
              <a:uLnTx/>
              <a:uFillTx/>
              <a:latin typeface="Arial" panose="020B0604020202020204" pitchFamily="34" charset="0"/>
              <a:cs typeface="Arial"/>
              <a:sym typeface="Arial"/>
            </a:endParaRPr>
          </a:p>
        </p:txBody>
      </p:sp>
      <p:sp>
        <p:nvSpPr>
          <p:cNvPr id="7" name="Title 5">
            <a:extLst>
              <a:ext uri="{FF2B5EF4-FFF2-40B4-BE49-F238E27FC236}">
                <a16:creationId xmlns:a16="http://schemas.microsoft.com/office/drawing/2014/main" id="{6D1B27D6-6B9E-E651-1AF6-5A3E8772BCF4}"/>
              </a:ext>
            </a:extLst>
          </p:cNvPr>
          <p:cNvSpPr txBox="1">
            <a:spLocks/>
          </p:cNvSpPr>
          <p:nvPr/>
        </p:nvSpPr>
        <p:spPr>
          <a:xfrm>
            <a:off x="609600" y="548633"/>
            <a:ext cx="10972800" cy="495200"/>
          </a:xfrm>
          <a:prstGeom prst="rect">
            <a:avLst/>
          </a:prstGeom>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US" sz="2800" b="1">
                <a:solidFill>
                  <a:schemeClr val="accent1">
                    <a:lumMod val="50000"/>
                  </a:schemeClr>
                </a:solidFill>
              </a:rPr>
              <a:t>OVERVIEW OF VIETNAM'S SEAFOOD PROCESSING INDUSTRY</a:t>
            </a:r>
            <a:endParaRPr lang="en-VN" sz="2800" b="1" dirty="0">
              <a:solidFill>
                <a:schemeClr val="accent1">
                  <a:lumMod val="50000"/>
                </a:schemeClr>
              </a:solidFill>
            </a:endParaRPr>
          </a:p>
        </p:txBody>
      </p:sp>
      <p:sp>
        <p:nvSpPr>
          <p:cNvPr id="8" name="Rectangle 7">
            <a:extLst>
              <a:ext uri="{FF2B5EF4-FFF2-40B4-BE49-F238E27FC236}">
                <a16:creationId xmlns:a16="http://schemas.microsoft.com/office/drawing/2014/main" id="{94CB11F0-CD72-CDA8-3B2D-D628EA3A9E7C}"/>
              </a:ext>
            </a:extLst>
          </p:cNvPr>
          <p:cNvSpPr>
            <a:spLocks noChangeArrowheads="1"/>
          </p:cNvSpPr>
          <p:nvPr/>
        </p:nvSpPr>
        <p:spPr bwMode="auto">
          <a:xfrm rot="10800000" flipV="1">
            <a:off x="609600" y="1888533"/>
            <a:ext cx="10972800" cy="41903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342900" lvl="0" indent="-342900" eaLnBrk="0" fontAlgn="base" hangingPunct="0">
              <a:lnSpc>
                <a:spcPct val="150000"/>
              </a:lnSpc>
              <a:spcBef>
                <a:spcPct val="0"/>
              </a:spcBef>
              <a:spcAft>
                <a:spcPct val="0"/>
              </a:spcAft>
              <a:buClrTx/>
              <a:buFont typeface="Arial" panose="020B0604020202020204" pitchFamily="34" charset="0"/>
              <a:buChar char="•"/>
            </a:pPr>
            <a:r>
              <a:rPr lang="en-US" altLang="en-US" sz="2000">
                <a:latin typeface="Arial" panose="020B0604020202020204" pitchFamily="34" charset="0"/>
              </a:rPr>
              <a:t>Some large export enterprises have started to deploy:</a:t>
            </a:r>
          </a:p>
          <a:p>
            <a:pPr marL="342900" lvl="0" indent="-342900" eaLnBrk="0" fontAlgn="base" hangingPunct="0">
              <a:lnSpc>
                <a:spcPct val="150000"/>
              </a:lnSpc>
              <a:spcBef>
                <a:spcPct val="0"/>
              </a:spcBef>
              <a:spcAft>
                <a:spcPct val="0"/>
              </a:spcAft>
              <a:buClrTx/>
              <a:buFont typeface="Arial" panose="020B0604020202020204" pitchFamily="34" charset="0"/>
              <a:buChar char="•"/>
            </a:pPr>
            <a:r>
              <a:rPr lang="en-US" altLang="en-US" sz="2000">
                <a:latin typeface="Arial" panose="020B0604020202020204" pitchFamily="34" charset="0"/>
              </a:rPr>
              <a:t>Variable frequency converters for compressor motors, pumps, fans;</a:t>
            </a:r>
          </a:p>
          <a:p>
            <a:pPr marL="342900" lvl="0" indent="-342900" eaLnBrk="0" fontAlgn="base" hangingPunct="0">
              <a:lnSpc>
                <a:spcPct val="150000"/>
              </a:lnSpc>
              <a:spcBef>
                <a:spcPct val="0"/>
              </a:spcBef>
              <a:spcAft>
                <a:spcPct val="0"/>
              </a:spcAft>
              <a:buClrTx/>
              <a:buFont typeface="Arial" panose="020B0604020202020204" pitchFamily="34" charset="0"/>
              <a:buChar char="•"/>
            </a:pPr>
            <a:r>
              <a:rPr lang="en-US" altLang="en-US" sz="2000">
                <a:latin typeface="Arial" panose="020B0604020202020204" pitchFamily="34" charset="0"/>
              </a:rPr>
              <a:t>Cogeneration systems for heat and electricity from condensing hot water;</a:t>
            </a:r>
          </a:p>
          <a:p>
            <a:pPr marL="342900" lvl="0" indent="-342900" eaLnBrk="0" fontAlgn="base" hangingPunct="0">
              <a:lnSpc>
                <a:spcPct val="150000"/>
              </a:lnSpc>
              <a:spcBef>
                <a:spcPct val="0"/>
              </a:spcBef>
              <a:spcAft>
                <a:spcPct val="0"/>
              </a:spcAft>
              <a:buClrTx/>
              <a:buFont typeface="Arial" panose="020B0604020202020204" pitchFamily="34" charset="0"/>
              <a:buChar char="•"/>
            </a:pPr>
            <a:r>
              <a:rPr lang="en-US" altLang="en-US" sz="2000">
                <a:latin typeface="Arial" panose="020B0604020202020204" pitchFamily="34" charset="0"/>
              </a:rPr>
              <a:t>Insulation of pipes and cold storage walls;</a:t>
            </a:r>
          </a:p>
          <a:p>
            <a:pPr marL="342900" lvl="0" indent="-342900" eaLnBrk="0" fontAlgn="base" hangingPunct="0">
              <a:lnSpc>
                <a:spcPct val="150000"/>
              </a:lnSpc>
              <a:spcBef>
                <a:spcPct val="0"/>
              </a:spcBef>
              <a:spcAft>
                <a:spcPct val="0"/>
              </a:spcAft>
              <a:buClrTx/>
              <a:buFont typeface="Arial" panose="020B0604020202020204" pitchFamily="34" charset="0"/>
              <a:buChar char="•"/>
            </a:pPr>
            <a:r>
              <a:rPr lang="en-US" altLang="en-US" sz="2000">
                <a:latin typeface="Arial" panose="020B0604020202020204" pitchFamily="34" charset="0"/>
              </a:rPr>
              <a:t>Upgrading LED lighting systems.</a:t>
            </a:r>
          </a:p>
          <a:p>
            <a:pPr marL="342900" lvl="0" indent="-342900" eaLnBrk="0" fontAlgn="base" hangingPunct="0">
              <a:lnSpc>
                <a:spcPct val="150000"/>
              </a:lnSpc>
              <a:spcBef>
                <a:spcPct val="0"/>
              </a:spcBef>
              <a:spcAft>
                <a:spcPct val="0"/>
              </a:spcAft>
              <a:buClrTx/>
              <a:buFont typeface="Arial" panose="020B0604020202020204" pitchFamily="34" charset="0"/>
              <a:buChar char="•"/>
            </a:pPr>
            <a:r>
              <a:rPr lang="en-US" altLang="en-US" sz="2000">
                <a:latin typeface="Arial" panose="020B0604020202020204" pitchFamily="34" charset="0"/>
              </a:rPr>
              <a:t>However, </a:t>
            </a:r>
            <a:r>
              <a:rPr lang="en-US" altLang="en-US" sz="2000" b="1">
                <a:latin typeface="Arial" panose="020B0604020202020204" pitchFamily="34" charset="0"/>
              </a:rPr>
              <a:t>most small and medium enterprises have not paid due attention, due to</a:t>
            </a:r>
            <a:r>
              <a:rPr lang="en-US" altLang="en-US" sz="2000">
                <a:latin typeface="Arial" panose="020B0604020202020204" pitchFamily="34" charset="0"/>
              </a:rPr>
              <a:t>:</a:t>
            </a:r>
          </a:p>
          <a:p>
            <a:pPr marL="690563" lvl="0" indent="-342900" eaLnBrk="0" fontAlgn="base" hangingPunct="0">
              <a:lnSpc>
                <a:spcPct val="150000"/>
              </a:lnSpc>
              <a:spcBef>
                <a:spcPct val="0"/>
              </a:spcBef>
              <a:spcAft>
                <a:spcPct val="0"/>
              </a:spcAft>
              <a:buClrTx/>
              <a:buFont typeface="Courier New" panose="02070309020205020404" pitchFamily="49" charset="0"/>
              <a:buChar char="o"/>
            </a:pPr>
            <a:r>
              <a:rPr lang="en-US" altLang="en-US" sz="2000">
                <a:latin typeface="Arial" panose="020B0604020202020204" pitchFamily="34" charset="0"/>
              </a:rPr>
              <a:t>Lack of initial investment capital;</a:t>
            </a:r>
          </a:p>
          <a:p>
            <a:pPr marL="690563" lvl="0" indent="-342900" eaLnBrk="0" fontAlgn="base" hangingPunct="0">
              <a:lnSpc>
                <a:spcPct val="150000"/>
              </a:lnSpc>
              <a:spcBef>
                <a:spcPct val="0"/>
              </a:spcBef>
              <a:spcAft>
                <a:spcPct val="0"/>
              </a:spcAft>
              <a:buClrTx/>
              <a:buFont typeface="Courier New" panose="02070309020205020404" pitchFamily="49" charset="0"/>
              <a:buChar char="o"/>
            </a:pPr>
            <a:r>
              <a:rPr lang="en-US" altLang="en-US" sz="2000">
                <a:latin typeface="Arial" panose="020B0604020202020204" pitchFamily="34" charset="0"/>
              </a:rPr>
              <a:t>Lack of awareness and technical level;</a:t>
            </a:r>
          </a:p>
          <a:p>
            <a:pPr marL="690563" lvl="0" indent="-342900" eaLnBrk="0" fontAlgn="base" hangingPunct="0">
              <a:lnSpc>
                <a:spcPct val="150000"/>
              </a:lnSpc>
              <a:spcBef>
                <a:spcPct val="0"/>
              </a:spcBef>
              <a:spcAft>
                <a:spcPct val="0"/>
              </a:spcAft>
              <a:buClrTx/>
              <a:buFont typeface="Courier New" panose="02070309020205020404" pitchFamily="49" charset="0"/>
              <a:buChar char="o"/>
            </a:pPr>
            <a:r>
              <a:rPr lang="en-US" altLang="en-US" sz="2000">
                <a:latin typeface="Arial" panose="020B0604020202020204" pitchFamily="34" charset="0"/>
              </a:rPr>
              <a:t>Unable to see the long-term benefits.</a:t>
            </a:r>
            <a:endParaRPr kumimoji="0" lang="en-US" altLang="en-US" sz="1800" b="0" i="0" u="none" strike="noStrike" kern="0" cap="none" spc="0" normalizeH="0" baseline="0" noProof="0">
              <a:ln>
                <a:noFill/>
              </a:ln>
              <a:solidFill>
                <a:srgbClr val="000000"/>
              </a:solidFill>
              <a:effectLst/>
              <a:uLnTx/>
              <a:uFillTx/>
              <a:latin typeface="Arial" panose="020B0604020202020204" pitchFamily="34" charset="0"/>
              <a:cs typeface="Arial"/>
              <a:sym typeface="Arial"/>
            </a:endParaRPr>
          </a:p>
        </p:txBody>
      </p:sp>
    </p:spTree>
    <p:extLst>
      <p:ext uri="{BB962C8B-B14F-4D97-AF65-F5344CB8AC3E}">
        <p14:creationId xmlns:p14="http://schemas.microsoft.com/office/powerpoint/2010/main" val="194611638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7A8570-4A3F-7263-CC42-832F2D6F31B4}"/>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A10D23D8-9195-98E2-9AB0-70D00885F8D3}"/>
              </a:ext>
            </a:extLst>
          </p:cNvPr>
          <p:cNvSpPr>
            <a:spLocks noGrp="1"/>
          </p:cNvSpPr>
          <p:nvPr>
            <p:ph type="body" idx="1"/>
          </p:nvPr>
        </p:nvSpPr>
        <p:spPr>
          <a:xfrm>
            <a:off x="623264" y="1274280"/>
            <a:ext cx="7998400" cy="629109"/>
          </a:xfrm>
        </p:spPr>
        <p:txBody>
          <a:bodyPr/>
          <a:lstStyle/>
          <a:p>
            <a:pPr marL="608013" indent="-608013"/>
            <a:r>
              <a:rPr lang="en-US" b="1"/>
              <a:t>5. Energy saving potential (continued)</a:t>
            </a:r>
          </a:p>
        </p:txBody>
      </p:sp>
      <p:sp>
        <p:nvSpPr>
          <p:cNvPr id="3" name="Rectangle 1">
            <a:extLst>
              <a:ext uri="{FF2B5EF4-FFF2-40B4-BE49-F238E27FC236}">
                <a16:creationId xmlns:a16="http://schemas.microsoft.com/office/drawing/2014/main" id="{E7DFA58D-6101-7742-97ED-E77F2633FC66}"/>
              </a:ext>
            </a:extLst>
          </p:cNvPr>
          <p:cNvSpPr>
            <a:spLocks noChangeArrowheads="1"/>
          </p:cNvSpPr>
          <p:nvPr/>
        </p:nvSpPr>
        <p:spPr bwMode="auto">
          <a:xfrm flipV="1">
            <a:off x="1813484" y="5061876"/>
            <a:ext cx="856503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50000"/>
              </a:lnSpc>
              <a:spcBef>
                <a:spcPct val="0"/>
              </a:spcBef>
              <a:spcAft>
                <a:spcPct val="0"/>
              </a:spcAft>
              <a:buClrTx/>
              <a:buSzTx/>
              <a:buFontTx/>
              <a:buChar char="•"/>
              <a:tabLst/>
              <a:defRPr/>
            </a:pPr>
            <a:endParaRPr kumimoji="0" lang="en-US" altLang="en-US" sz="2000" b="0" i="0" u="none" strike="noStrike" kern="0" cap="none" spc="0" normalizeH="0" baseline="0" noProof="0">
              <a:ln>
                <a:noFill/>
              </a:ln>
              <a:solidFill>
                <a:srgbClr val="000000"/>
              </a:solidFill>
              <a:effectLst/>
              <a:uLnTx/>
              <a:uFillTx/>
              <a:latin typeface="Arial" panose="020B0604020202020204" pitchFamily="34" charset="0"/>
              <a:cs typeface="Arial"/>
              <a:sym typeface="Arial"/>
            </a:endParaRPr>
          </a:p>
        </p:txBody>
      </p:sp>
      <p:graphicFrame>
        <p:nvGraphicFramePr>
          <p:cNvPr id="4" name="Table 3">
            <a:extLst>
              <a:ext uri="{FF2B5EF4-FFF2-40B4-BE49-F238E27FC236}">
                <a16:creationId xmlns:a16="http://schemas.microsoft.com/office/drawing/2014/main" id="{CBC56EB0-C502-08CD-0C25-03055436E1BD}"/>
              </a:ext>
            </a:extLst>
          </p:cNvPr>
          <p:cNvGraphicFramePr>
            <a:graphicFrameLocks noGrp="1"/>
          </p:cNvGraphicFramePr>
          <p:nvPr>
            <p:extLst>
              <p:ext uri="{D42A27DB-BD31-4B8C-83A1-F6EECF244321}">
                <p14:modId xmlns:p14="http://schemas.microsoft.com/office/powerpoint/2010/main" val="2209448912"/>
              </p:ext>
            </p:extLst>
          </p:nvPr>
        </p:nvGraphicFramePr>
        <p:xfrm>
          <a:off x="609600" y="1756227"/>
          <a:ext cx="10959136" cy="4514304"/>
        </p:xfrm>
        <a:graphic>
          <a:graphicData uri="http://schemas.openxmlformats.org/drawingml/2006/table">
            <a:tbl>
              <a:tblPr/>
              <a:tblGrid>
                <a:gridCol w="2832100">
                  <a:extLst>
                    <a:ext uri="{9D8B030D-6E8A-4147-A177-3AD203B41FA5}">
                      <a16:colId xmlns:a16="http://schemas.microsoft.com/office/drawing/2014/main" val="2607888985"/>
                    </a:ext>
                  </a:extLst>
                </a:gridCol>
                <a:gridCol w="2540000">
                  <a:extLst>
                    <a:ext uri="{9D8B030D-6E8A-4147-A177-3AD203B41FA5}">
                      <a16:colId xmlns:a16="http://schemas.microsoft.com/office/drawing/2014/main" val="1143481375"/>
                    </a:ext>
                  </a:extLst>
                </a:gridCol>
                <a:gridCol w="2387600">
                  <a:extLst>
                    <a:ext uri="{9D8B030D-6E8A-4147-A177-3AD203B41FA5}">
                      <a16:colId xmlns:a16="http://schemas.microsoft.com/office/drawing/2014/main" val="936947576"/>
                    </a:ext>
                  </a:extLst>
                </a:gridCol>
                <a:gridCol w="3199436">
                  <a:extLst>
                    <a:ext uri="{9D8B030D-6E8A-4147-A177-3AD203B41FA5}">
                      <a16:colId xmlns:a16="http://schemas.microsoft.com/office/drawing/2014/main" val="1034998967"/>
                    </a:ext>
                  </a:extLst>
                </a:gridCol>
              </a:tblGrid>
              <a:tr h="483738">
                <a:tc>
                  <a:txBody>
                    <a:bodyPr/>
                    <a:lstStyle/>
                    <a:p>
                      <a:pPr algn="ctr">
                        <a:buNone/>
                      </a:pPr>
                      <a:r>
                        <a:rPr lang="vi-VN" sz="1300" b="1"/>
                        <a:t>Energy consumption category</a:t>
                      </a:r>
                      <a:endParaRPr lang="vi-VN" sz="1300"/>
                    </a:p>
                  </a:txBody>
                  <a:tcPr marL="61518" marR="61518" marT="30759" marB="307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buNone/>
                      </a:pPr>
                      <a:r>
                        <a:rPr lang="en-US" sz="1300" b="1"/>
                        <a:t>Electricity consumption rate</a:t>
                      </a:r>
                      <a:endParaRPr lang="en-US" sz="1300"/>
                    </a:p>
                  </a:txBody>
                  <a:tcPr marL="61518" marR="61518" marT="30759" marB="307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buNone/>
                      </a:pPr>
                      <a:r>
                        <a:rPr lang="en-US" sz="1300" b="1"/>
                        <a:t>Savings potential (%)</a:t>
                      </a:r>
                      <a:endParaRPr lang="en-US" sz="1300"/>
                    </a:p>
                  </a:txBody>
                  <a:tcPr marL="61518" marR="61518" marT="30759" marB="307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buNone/>
                      </a:pPr>
                      <a:r>
                        <a:rPr lang="en-US" sz="1300" b="1"/>
                        <a:t>Typical solutions</a:t>
                      </a:r>
                      <a:endParaRPr lang="en-US" sz="1300"/>
                    </a:p>
                  </a:txBody>
                  <a:tcPr marL="61518" marR="61518" marT="30759" marB="307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21894254"/>
                  </a:ext>
                </a:extLst>
              </a:tr>
              <a:tr h="922059">
                <a:tc>
                  <a:txBody>
                    <a:bodyPr/>
                    <a:lstStyle/>
                    <a:p>
                      <a:pPr>
                        <a:buNone/>
                      </a:pPr>
                      <a:r>
                        <a:rPr lang="en-US" sz="1300"/>
                        <a:t>Refrigeration system (freezing, cold storage, flake ice)</a:t>
                      </a:r>
                    </a:p>
                  </a:txBody>
                  <a:tcPr marL="61518" marR="61518" marT="30759" marB="307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buNone/>
                      </a:pPr>
                      <a:r>
                        <a:rPr lang="en-US" sz="1300"/>
                        <a:t>45–70%</a:t>
                      </a:r>
                    </a:p>
                  </a:txBody>
                  <a:tcPr marL="61518" marR="61518" marT="30759" marB="307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buNone/>
                      </a:pPr>
                      <a:r>
                        <a:rPr lang="en-US" sz="1300"/>
                        <a:t>15–30%</a:t>
                      </a:r>
                    </a:p>
                  </a:txBody>
                  <a:tcPr marL="61518" marR="61518" marT="30759" marB="307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285750" indent="-285750">
                        <a:buFontTx/>
                        <a:buChar char="-"/>
                      </a:pPr>
                      <a:r>
                        <a:rPr lang="en-US" sz="1300"/>
                        <a:t>Install inverter for refrigeration compressor</a:t>
                      </a:r>
                    </a:p>
                    <a:p>
                      <a:pPr marL="285750" indent="-285750">
                        <a:buFontTx/>
                        <a:buChar char="-"/>
                      </a:pPr>
                      <a:r>
                        <a:rPr lang="en-US" sz="1300"/>
                        <a:t>Optimize condenser, evaporator</a:t>
                      </a:r>
                    </a:p>
                    <a:p>
                      <a:pPr marL="285750" indent="-285750">
                        <a:buFontTx/>
                        <a:buChar char="-"/>
                      </a:pPr>
                      <a:r>
                        <a:rPr lang="en-US" sz="1300"/>
                        <a:t>Insulation, automatic defrost</a:t>
                      </a:r>
                    </a:p>
                    <a:p>
                      <a:pPr marL="285750" indent="-285750">
                        <a:buFontTx/>
                        <a:buChar char="-"/>
                      </a:pPr>
                      <a:r>
                        <a:rPr lang="en-US" sz="1300"/>
                        <a:t>Freezing according to load</a:t>
                      </a:r>
                      <a:endParaRPr lang="vi-VN" sz="1300"/>
                    </a:p>
                  </a:txBody>
                  <a:tcPr marL="61518" marR="61518" marT="30759" marB="307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12468695"/>
                  </a:ext>
                </a:extLst>
              </a:tr>
              <a:tr h="708150">
                <a:tc>
                  <a:txBody>
                    <a:bodyPr/>
                    <a:lstStyle/>
                    <a:p>
                      <a:pPr>
                        <a:buNone/>
                      </a:pPr>
                      <a:r>
                        <a:rPr lang="en-US" sz="1300"/>
                        <a:t>Cooking, steaming, drying system (using steam or electric resistance)</a:t>
                      </a:r>
                      <a:endParaRPr lang="vi-VN" sz="1300"/>
                    </a:p>
                  </a:txBody>
                  <a:tcPr marL="61518" marR="61518" marT="30759" marB="307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buNone/>
                      </a:pPr>
                      <a:r>
                        <a:rPr lang="en-US" sz="1300"/>
                        <a:t>10–30%</a:t>
                      </a:r>
                    </a:p>
                  </a:txBody>
                  <a:tcPr marL="61518" marR="61518" marT="30759" marB="307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buNone/>
                      </a:pPr>
                      <a:r>
                        <a:rPr lang="en-US" sz="1300"/>
                        <a:t>10–25%</a:t>
                      </a:r>
                    </a:p>
                  </a:txBody>
                  <a:tcPr marL="61518" marR="61518" marT="30759" marB="307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285750" indent="-285750">
                        <a:buFontTx/>
                        <a:buChar char="-"/>
                      </a:pPr>
                      <a:r>
                        <a:rPr lang="en-US" sz="1300"/>
                        <a:t>Utilize reflux steam</a:t>
                      </a:r>
                    </a:p>
                    <a:p>
                      <a:pPr marL="285750" indent="-285750">
                        <a:buFontTx/>
                        <a:buChar char="-"/>
                      </a:pPr>
                      <a:r>
                        <a:rPr lang="en-US" sz="1300"/>
                        <a:t>Insulate tanks and pipes</a:t>
                      </a:r>
                    </a:p>
                    <a:p>
                      <a:pPr marL="285750" indent="-285750">
                        <a:buFontTx/>
                        <a:buChar char="-"/>
                      </a:pPr>
                      <a:r>
                        <a:rPr lang="en-US" sz="1300"/>
                        <a:t>Automate the cooking process</a:t>
                      </a:r>
                      <a:endParaRPr lang="vi-VN" sz="1300"/>
                    </a:p>
                  </a:txBody>
                  <a:tcPr marL="61518" marR="61518" marT="30759" marB="307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54910958"/>
                  </a:ext>
                </a:extLst>
              </a:tr>
              <a:tr h="838554">
                <a:tc>
                  <a:txBody>
                    <a:bodyPr/>
                    <a:lstStyle/>
                    <a:p>
                      <a:pPr>
                        <a:buNone/>
                      </a:pPr>
                      <a:r>
                        <a:rPr lang="vi-VN" sz="1300"/>
                        <a:t>Water pump motor, fan, aerator</a:t>
                      </a:r>
                    </a:p>
                  </a:txBody>
                  <a:tcPr marL="61518" marR="61518" marT="30759" marB="307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buNone/>
                      </a:pPr>
                      <a:r>
                        <a:rPr lang="en-US" sz="1300" dirty="0"/>
                        <a:t>5–10%</a:t>
                      </a:r>
                    </a:p>
                  </a:txBody>
                  <a:tcPr marL="61518" marR="61518" marT="30759" marB="307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buNone/>
                      </a:pPr>
                      <a:r>
                        <a:rPr lang="en-US" sz="1300"/>
                        <a:t>15–25%</a:t>
                      </a:r>
                    </a:p>
                  </a:txBody>
                  <a:tcPr marL="61518" marR="61518" marT="30759" marB="307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285750" indent="-285750">
                        <a:buFontTx/>
                        <a:buChar char="-"/>
                      </a:pPr>
                      <a:r>
                        <a:rPr lang="en-US" sz="1300"/>
                        <a:t>Use IE3/IE4 motor</a:t>
                      </a:r>
                    </a:p>
                    <a:p>
                      <a:pPr marL="285750" indent="-285750">
                        <a:buFontTx/>
                        <a:buChar char="-"/>
                      </a:pPr>
                      <a:r>
                        <a:rPr lang="en-US" sz="1300"/>
                        <a:t>Install inverter according to load</a:t>
                      </a:r>
                    </a:p>
                    <a:p>
                      <a:pPr marL="285750" indent="-285750">
                        <a:buFontTx/>
                        <a:buChar char="-"/>
                      </a:pPr>
                      <a:r>
                        <a:rPr lang="en-US" sz="1300"/>
                        <a:t>Control pressure/flow according to demand</a:t>
                      </a:r>
                      <a:endParaRPr lang="vi-VN" sz="1300"/>
                    </a:p>
                  </a:txBody>
                  <a:tcPr marL="61518" marR="61518" marT="30759" marB="307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05813158"/>
                  </a:ext>
                </a:extLst>
              </a:tr>
              <a:tr h="708150">
                <a:tc>
                  <a:txBody>
                    <a:bodyPr/>
                    <a:lstStyle/>
                    <a:p>
                      <a:pPr>
                        <a:buNone/>
                      </a:pPr>
                      <a:r>
                        <a:rPr lang="en-US" sz="1300"/>
                        <a:t>Illumination</a:t>
                      </a:r>
                    </a:p>
                  </a:txBody>
                  <a:tcPr marL="61518" marR="61518" marT="30759" marB="307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buNone/>
                      </a:pPr>
                      <a:r>
                        <a:rPr lang="en-US" sz="1300" dirty="0"/>
                        <a:t>3–5%</a:t>
                      </a:r>
                    </a:p>
                  </a:txBody>
                  <a:tcPr marL="61518" marR="61518" marT="30759" marB="307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buNone/>
                      </a:pPr>
                      <a:r>
                        <a:rPr lang="en-US" sz="1300"/>
                        <a:t>30–50%</a:t>
                      </a:r>
                    </a:p>
                  </a:txBody>
                  <a:tcPr marL="61518" marR="61518" marT="30759" marB="307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285750" indent="-285750">
                        <a:buFontTx/>
                        <a:buChar char="-"/>
                      </a:pPr>
                      <a:r>
                        <a:rPr lang="en-US" sz="1300"/>
                        <a:t>Replace LED bulbs</a:t>
                      </a:r>
                    </a:p>
                    <a:p>
                      <a:pPr marL="285750" indent="-285750">
                        <a:buFontTx/>
                        <a:buChar char="-"/>
                      </a:pPr>
                      <a:r>
                        <a:rPr lang="en-US" sz="1300"/>
                        <a:t>Install motion sensors</a:t>
                      </a:r>
                    </a:p>
                    <a:p>
                      <a:pPr marL="285750" indent="-285750">
                        <a:buFontTx/>
                        <a:buChar char="-"/>
                      </a:pPr>
                      <a:r>
                        <a:rPr lang="en-US" sz="1300"/>
                        <a:t>Arrange lighting appropriately</a:t>
                      </a:r>
                    </a:p>
                  </a:txBody>
                  <a:tcPr marL="61518" marR="61518" marT="30759" marB="307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28518674"/>
                  </a:ext>
                </a:extLst>
              </a:tr>
              <a:tr h="708150">
                <a:tc>
                  <a:txBody>
                    <a:bodyPr/>
                    <a:lstStyle/>
                    <a:p>
                      <a:pPr>
                        <a:buNone/>
                      </a:pPr>
                      <a:r>
                        <a:rPr lang="en-US" sz="1300"/>
                        <a:t>Air compression system (if any)</a:t>
                      </a:r>
                    </a:p>
                  </a:txBody>
                  <a:tcPr marL="61518" marR="61518" marT="30759" marB="307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buNone/>
                      </a:pPr>
                      <a:r>
                        <a:rPr lang="en-US" sz="1300"/>
                        <a:t>3–8%</a:t>
                      </a:r>
                    </a:p>
                  </a:txBody>
                  <a:tcPr marL="61518" marR="61518" marT="30759" marB="307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buNone/>
                      </a:pPr>
                      <a:r>
                        <a:rPr lang="en-US" sz="1300"/>
                        <a:t>10–20%</a:t>
                      </a:r>
                    </a:p>
                  </a:txBody>
                  <a:tcPr marL="61518" marR="61518" marT="30759" marB="307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285750" indent="-285750">
                        <a:buFontTx/>
                        <a:buChar char="-"/>
                      </a:pPr>
                      <a:r>
                        <a:rPr lang="en-US" sz="1300" dirty="0"/>
                        <a:t>Increase compressor efficiency</a:t>
                      </a:r>
                    </a:p>
                    <a:p>
                      <a:pPr marL="285750" indent="-285750">
                        <a:buFontTx/>
                        <a:buChar char="-"/>
                      </a:pPr>
                      <a:r>
                        <a:rPr lang="en-US" sz="1300" dirty="0"/>
                        <a:t>Water and leakage separation</a:t>
                      </a:r>
                    </a:p>
                    <a:p>
                      <a:pPr marL="285750" indent="-285750">
                        <a:buFontTx/>
                        <a:buChar char="-"/>
                      </a:pPr>
                      <a:r>
                        <a:rPr lang="en-US" sz="1300" dirty="0"/>
                        <a:t>Actual load control</a:t>
                      </a:r>
                      <a:endParaRPr lang="vi-VN" sz="1300" dirty="0"/>
                    </a:p>
                  </a:txBody>
                  <a:tcPr marL="61518" marR="61518" marT="30759" marB="307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5634337"/>
                  </a:ext>
                </a:extLst>
              </a:tr>
            </a:tbl>
          </a:graphicData>
        </a:graphic>
      </p:graphicFrame>
      <p:sp>
        <p:nvSpPr>
          <p:cNvPr id="7" name="Title 5">
            <a:extLst>
              <a:ext uri="{FF2B5EF4-FFF2-40B4-BE49-F238E27FC236}">
                <a16:creationId xmlns:a16="http://schemas.microsoft.com/office/drawing/2014/main" id="{6D1B27D6-6B9E-E651-1AF6-5A3E8772BCF4}"/>
              </a:ext>
            </a:extLst>
          </p:cNvPr>
          <p:cNvSpPr txBox="1">
            <a:spLocks/>
          </p:cNvSpPr>
          <p:nvPr/>
        </p:nvSpPr>
        <p:spPr>
          <a:xfrm>
            <a:off x="609600" y="548633"/>
            <a:ext cx="10972800" cy="495200"/>
          </a:xfrm>
          <a:prstGeom prst="rect">
            <a:avLst/>
          </a:prstGeom>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US" sz="2800" b="1">
                <a:solidFill>
                  <a:schemeClr val="accent1">
                    <a:lumMod val="50000"/>
                  </a:schemeClr>
                </a:solidFill>
              </a:rPr>
              <a:t>OVERVIEW OF VIETNAM'S SEAFOOD PROCESSING INDUSTRY</a:t>
            </a:r>
            <a:endParaRPr lang="en-VN" sz="2800" b="1" dirty="0">
              <a:solidFill>
                <a:schemeClr val="accent1">
                  <a:lumMod val="50000"/>
                </a:schemeClr>
              </a:solidFill>
            </a:endParaRPr>
          </a:p>
        </p:txBody>
      </p:sp>
    </p:spTree>
    <p:extLst>
      <p:ext uri="{BB962C8B-B14F-4D97-AF65-F5344CB8AC3E}">
        <p14:creationId xmlns:p14="http://schemas.microsoft.com/office/powerpoint/2010/main" val="103702235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FC566C1A-4C2F-07BD-C0CE-D5D7332526C4}"/>
              </a:ext>
            </a:extLst>
          </p:cNvPr>
          <p:cNvSpPr>
            <a:spLocks noGrp="1"/>
          </p:cNvSpPr>
          <p:nvPr>
            <p:ph type="title"/>
          </p:nvPr>
        </p:nvSpPr>
        <p:spPr>
          <a:xfrm>
            <a:off x="833437" y="2976831"/>
            <a:ext cx="10525125" cy="654050"/>
          </a:xfrm>
        </p:spPr>
        <p:txBody>
          <a:bodyPr>
            <a:normAutofit/>
          </a:bodyPr>
          <a:lstStyle/>
          <a:p>
            <a:pPr algn="ctr"/>
            <a:r>
              <a:rPr lang="en-US" dirty="0">
                <a:solidFill>
                  <a:schemeClr val="accent1">
                    <a:lumMod val="50000"/>
                  </a:schemeClr>
                </a:solidFill>
              </a:rPr>
              <a:t>EEMs in the seafood processing industry</a:t>
            </a:r>
            <a:endParaRPr dirty="0">
              <a:solidFill>
                <a:schemeClr val="accent1">
                  <a:lumMod val="50000"/>
                </a:schemeClr>
              </a:solidFill>
            </a:endParaRPr>
          </a:p>
        </p:txBody>
      </p:sp>
    </p:spTree>
    <p:extLst>
      <p:ext uri="{BB962C8B-B14F-4D97-AF65-F5344CB8AC3E}">
        <p14:creationId xmlns:p14="http://schemas.microsoft.com/office/powerpoint/2010/main" val="3538584771"/>
      </p:ext>
    </p:extLst>
  </p:cSld>
  <p:clrMapOvr>
    <a:masterClrMapping/>
  </p:clrMapOvr>
  <p:transition advClick="0"/>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3966" y="418592"/>
            <a:ext cx="10524067" cy="654050"/>
          </a:xfrm>
        </p:spPr>
        <p:txBody>
          <a:bodyPr>
            <a:normAutofit/>
          </a:bodyPr>
          <a:lstStyle/>
          <a:p>
            <a:pPr algn="ctr"/>
            <a:r>
              <a:rPr lang="en-US" dirty="0">
                <a:solidFill>
                  <a:schemeClr val="accent1">
                    <a:lumMod val="50000"/>
                  </a:schemeClr>
                </a:solidFill>
              </a:rPr>
              <a:t>EEMs in the seafood processing industry</a:t>
            </a:r>
            <a:endParaRPr dirty="0">
              <a:solidFill>
                <a:schemeClr val="accent1">
                  <a:lumMod val="50000"/>
                </a:schemeClr>
              </a:solidFill>
            </a:endParaRPr>
          </a:p>
        </p:txBody>
      </p:sp>
      <p:sp>
        <p:nvSpPr>
          <p:cNvPr id="7" name="TextBox 6">
            <a:extLst>
              <a:ext uri="{FF2B5EF4-FFF2-40B4-BE49-F238E27FC236}">
                <a16:creationId xmlns:a16="http://schemas.microsoft.com/office/drawing/2014/main" id="{75BE7A09-E5BF-0991-62ED-27F359B93DB0}"/>
              </a:ext>
            </a:extLst>
          </p:cNvPr>
          <p:cNvSpPr txBox="1"/>
          <p:nvPr/>
        </p:nvSpPr>
        <p:spPr>
          <a:xfrm>
            <a:off x="548639" y="1445338"/>
            <a:ext cx="10924032" cy="4401205"/>
          </a:xfrm>
          <a:prstGeom prst="rect">
            <a:avLst/>
          </a:prstGeom>
          <a:noFill/>
        </p:spPr>
        <p:txBody>
          <a:bodyPr wrap="square">
            <a:spAutoFit/>
          </a:bodyPr>
          <a:lstStyle/>
          <a:p>
            <a:r>
              <a:rPr lang="en-US" sz="2000" b="1" dirty="0">
                <a:solidFill>
                  <a:schemeClr val="accent1">
                    <a:lumMod val="50000"/>
                  </a:schemeClr>
                </a:solidFill>
              </a:rPr>
              <a:t>1. Heat Recovery from Cooling Systems for Hot Water Production</a:t>
            </a:r>
          </a:p>
          <a:p>
            <a:pPr>
              <a:spcBef>
                <a:spcPts val="900"/>
              </a:spcBef>
            </a:pPr>
            <a:r>
              <a:rPr lang="en-US" sz="2000" b="1" dirty="0"/>
              <a:t>Process:</a:t>
            </a:r>
          </a:p>
          <a:p>
            <a:pPr marL="342900" indent="-342900">
              <a:spcBef>
                <a:spcPts val="900"/>
              </a:spcBef>
              <a:buFont typeface="Arial" panose="020B0604020202020204" pitchFamily="34" charset="0"/>
              <a:buChar char="•"/>
            </a:pPr>
            <a:r>
              <a:rPr lang="en-US" sz="2000" dirty="0"/>
              <a:t>Install heat exchangers in the cooling system to recover waste heat from the refrigeration compressors.</a:t>
            </a:r>
          </a:p>
          <a:p>
            <a:pPr marL="342900" indent="-342900">
              <a:spcBef>
                <a:spcPts val="900"/>
              </a:spcBef>
              <a:buFont typeface="Arial" panose="020B0604020202020204" pitchFamily="34" charset="0"/>
              <a:buChar char="•"/>
            </a:pPr>
            <a:r>
              <a:rPr lang="en-US" sz="2000" dirty="0"/>
              <a:t>This recovered heat is used to heat water for sanitation and processing activities.</a:t>
            </a:r>
          </a:p>
          <a:p>
            <a:pPr marL="342900" indent="-342900">
              <a:spcBef>
                <a:spcPts val="900"/>
              </a:spcBef>
              <a:buFont typeface="Arial" panose="020B0604020202020204" pitchFamily="34" charset="0"/>
              <a:buChar char="•"/>
            </a:pPr>
            <a:r>
              <a:rPr lang="en-US" sz="2000" dirty="0"/>
              <a:t>Integrate the heat exchanger with the existing system, minimizing installation time and costs.</a:t>
            </a:r>
          </a:p>
          <a:p>
            <a:pPr marL="342900" indent="-342900">
              <a:spcBef>
                <a:spcPts val="900"/>
              </a:spcBef>
              <a:buFont typeface="Arial" panose="020B0604020202020204" pitchFamily="34" charset="0"/>
              <a:buChar char="•"/>
            </a:pPr>
            <a:r>
              <a:rPr lang="en-US" sz="2000" dirty="0"/>
              <a:t>Manage heat recovery through an automated system to ensure efficient utilization of thermal energy.</a:t>
            </a:r>
          </a:p>
          <a:p>
            <a:pPr>
              <a:spcBef>
                <a:spcPts val="900"/>
              </a:spcBef>
            </a:pPr>
            <a:r>
              <a:rPr lang="en-US" sz="2000" b="1" dirty="0"/>
              <a:t>Benefits:</a:t>
            </a:r>
          </a:p>
          <a:p>
            <a:pPr marL="342900" indent="-342900">
              <a:spcBef>
                <a:spcPts val="900"/>
              </a:spcBef>
              <a:buFont typeface="Arial" panose="020B0604020202020204" pitchFamily="34" charset="0"/>
              <a:buChar char="•"/>
            </a:pPr>
            <a:r>
              <a:rPr lang="en-US" sz="2000" dirty="0"/>
              <a:t>Saves energy used for heating water, reducing fuel or electricity consumption.</a:t>
            </a:r>
          </a:p>
          <a:p>
            <a:pPr marL="342900" indent="-342900">
              <a:spcBef>
                <a:spcPts val="900"/>
              </a:spcBef>
              <a:buFont typeface="Arial" panose="020B0604020202020204" pitchFamily="34" charset="0"/>
              <a:buChar char="•"/>
            </a:pPr>
            <a:r>
              <a:rPr lang="en-US" sz="2000" dirty="0"/>
              <a:t>Shortens the payback period for the investment to 1.4–2.2 years.</a:t>
            </a:r>
          </a:p>
        </p:txBody>
      </p:sp>
    </p:spTree>
    <p:extLst>
      <p:ext uri="{BB962C8B-B14F-4D97-AF65-F5344CB8AC3E}">
        <p14:creationId xmlns:p14="http://schemas.microsoft.com/office/powerpoint/2010/main" val="1412403132"/>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A57521AC-4965-762C-61C4-612637FBAFF9}"/>
              </a:ext>
            </a:extLst>
          </p:cNvPr>
          <p:cNvSpPr>
            <a:spLocks noGrp="1"/>
          </p:cNvSpPr>
          <p:nvPr>
            <p:ph type="title"/>
          </p:nvPr>
        </p:nvSpPr>
        <p:spPr>
          <a:xfrm>
            <a:off x="833966" y="475415"/>
            <a:ext cx="10524067" cy="654050"/>
          </a:xfrm>
        </p:spPr>
        <p:txBody>
          <a:bodyPr>
            <a:normAutofit/>
          </a:bodyPr>
          <a:lstStyle/>
          <a:p>
            <a:pPr algn="ctr"/>
            <a:r>
              <a:rPr lang="en-US" dirty="0">
                <a:solidFill>
                  <a:schemeClr val="accent1">
                    <a:lumMod val="50000"/>
                  </a:schemeClr>
                </a:solidFill>
              </a:rPr>
              <a:t>EEMs in the seafood processing industry</a:t>
            </a:r>
            <a:endParaRPr dirty="0">
              <a:solidFill>
                <a:schemeClr val="accent1">
                  <a:lumMod val="50000"/>
                </a:schemeClr>
              </a:solidFill>
            </a:endParaRPr>
          </a:p>
        </p:txBody>
      </p:sp>
      <p:sp>
        <p:nvSpPr>
          <p:cNvPr id="10" name="TextBox 9">
            <a:extLst>
              <a:ext uri="{FF2B5EF4-FFF2-40B4-BE49-F238E27FC236}">
                <a16:creationId xmlns:a16="http://schemas.microsoft.com/office/drawing/2014/main" id="{B5C83558-EA1A-C1AE-914D-4D4260485297}"/>
              </a:ext>
            </a:extLst>
          </p:cNvPr>
          <p:cNvSpPr txBox="1"/>
          <p:nvPr/>
        </p:nvSpPr>
        <p:spPr>
          <a:xfrm>
            <a:off x="585216" y="1595713"/>
            <a:ext cx="10972800" cy="4401205"/>
          </a:xfrm>
          <a:prstGeom prst="rect">
            <a:avLst/>
          </a:prstGeom>
          <a:noFill/>
        </p:spPr>
        <p:txBody>
          <a:bodyPr wrap="square">
            <a:spAutoFit/>
          </a:bodyPr>
          <a:lstStyle/>
          <a:p>
            <a:r>
              <a:rPr lang="en-US" sz="2000" b="1" dirty="0">
                <a:solidFill>
                  <a:schemeClr val="accent2">
                    <a:lumMod val="50000"/>
                  </a:schemeClr>
                </a:solidFill>
              </a:rPr>
              <a:t>2. Direct Use of Chilled Water Instead of Flake Ice</a:t>
            </a:r>
          </a:p>
          <a:p>
            <a:pPr>
              <a:spcBef>
                <a:spcPts val="900"/>
              </a:spcBef>
            </a:pPr>
            <a:r>
              <a:rPr lang="en-US" sz="2000" b="1" dirty="0"/>
              <a:t>Process</a:t>
            </a:r>
            <a:r>
              <a:rPr lang="en-US" sz="2000" dirty="0"/>
              <a:t>:</a:t>
            </a:r>
          </a:p>
          <a:p>
            <a:pPr marL="342900" indent="-342900">
              <a:spcBef>
                <a:spcPts val="900"/>
              </a:spcBef>
              <a:buFont typeface="Arial" panose="020B0604020202020204" pitchFamily="34" charset="0"/>
              <a:buChar char="•"/>
            </a:pPr>
            <a:r>
              <a:rPr lang="en-US" sz="2000" dirty="0"/>
              <a:t>Replace the use of flake ice with a direct cooling system that supplies chilled water at 2–5°C.</a:t>
            </a:r>
          </a:p>
          <a:p>
            <a:pPr marL="342900" indent="-342900">
              <a:spcBef>
                <a:spcPts val="900"/>
              </a:spcBef>
              <a:buFont typeface="Arial" panose="020B0604020202020204" pitchFamily="34" charset="0"/>
              <a:buChar char="•"/>
            </a:pPr>
            <a:r>
              <a:rPr lang="en-US" sz="2000" dirty="0"/>
              <a:t>The chilled water can be reused in cooling processes for raw materials or finished products.</a:t>
            </a:r>
          </a:p>
          <a:p>
            <a:pPr marL="342900" indent="-342900">
              <a:spcBef>
                <a:spcPts val="900"/>
              </a:spcBef>
              <a:buFont typeface="Arial" panose="020B0604020202020204" pitchFamily="34" charset="0"/>
              <a:buChar char="•"/>
            </a:pPr>
            <a:r>
              <a:rPr lang="en-US" sz="2000" dirty="0"/>
              <a:t>Implement a recirculation system to minimize water and energy waste.</a:t>
            </a:r>
          </a:p>
          <a:p>
            <a:pPr marL="342900" indent="-342900">
              <a:spcBef>
                <a:spcPts val="900"/>
              </a:spcBef>
              <a:buFont typeface="Arial" panose="020B0604020202020204" pitchFamily="34" charset="0"/>
              <a:buChar char="•"/>
            </a:pPr>
            <a:r>
              <a:rPr lang="en-US" sz="2000" dirty="0"/>
              <a:t>Optimize the flow of chilled water to each production stage to prevent excess cooling energy usage.</a:t>
            </a:r>
          </a:p>
          <a:p>
            <a:pPr>
              <a:spcBef>
                <a:spcPts val="900"/>
              </a:spcBef>
            </a:pPr>
            <a:r>
              <a:rPr lang="en-US" sz="2000" b="1" dirty="0"/>
              <a:t>Benefits</a:t>
            </a:r>
            <a:r>
              <a:rPr lang="en-US" sz="2000" dirty="0"/>
              <a:t>:</a:t>
            </a:r>
          </a:p>
          <a:p>
            <a:pPr marL="342900" indent="-342900">
              <a:spcBef>
                <a:spcPts val="900"/>
              </a:spcBef>
              <a:buFont typeface="Arial" panose="020B0604020202020204" pitchFamily="34" charset="0"/>
              <a:buChar char="•"/>
            </a:pPr>
            <a:r>
              <a:rPr lang="en-US" sz="2000" dirty="0"/>
              <a:t>Saves electricity consumption ranging from 220,000 to 660,000 kWh/year, depending on the plant’s scale.</a:t>
            </a:r>
          </a:p>
          <a:p>
            <a:pPr marL="342900" indent="-342900">
              <a:spcBef>
                <a:spcPts val="900"/>
              </a:spcBef>
              <a:buFont typeface="Arial" panose="020B0604020202020204" pitchFamily="34" charset="0"/>
              <a:buChar char="•"/>
            </a:pPr>
            <a:r>
              <a:rPr lang="en-US" sz="2000" dirty="0"/>
              <a:t>Reduces operational costs and CO₂ emissions.</a:t>
            </a: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1C685864-6471-6D82-655C-E487114E3B52}"/>
              </a:ext>
            </a:extLst>
          </p:cNvPr>
          <p:cNvSpPr>
            <a:spLocks noGrp="1"/>
          </p:cNvSpPr>
          <p:nvPr>
            <p:ph type="title"/>
          </p:nvPr>
        </p:nvSpPr>
        <p:spPr>
          <a:xfrm>
            <a:off x="833966" y="455168"/>
            <a:ext cx="10524067" cy="654050"/>
          </a:xfrm>
        </p:spPr>
        <p:txBody>
          <a:bodyPr>
            <a:normAutofit/>
          </a:bodyPr>
          <a:lstStyle/>
          <a:p>
            <a:pPr algn="ctr"/>
            <a:r>
              <a:rPr lang="en-US" dirty="0">
                <a:solidFill>
                  <a:schemeClr val="accent1">
                    <a:lumMod val="50000"/>
                  </a:schemeClr>
                </a:solidFill>
              </a:rPr>
              <a:t>EEMs in the seafood processing industry</a:t>
            </a:r>
            <a:endParaRPr dirty="0">
              <a:solidFill>
                <a:schemeClr val="accent1">
                  <a:lumMod val="50000"/>
                </a:schemeClr>
              </a:solidFill>
            </a:endParaRPr>
          </a:p>
        </p:txBody>
      </p:sp>
      <p:sp>
        <p:nvSpPr>
          <p:cNvPr id="10" name="TextBox 9">
            <a:extLst>
              <a:ext uri="{FF2B5EF4-FFF2-40B4-BE49-F238E27FC236}">
                <a16:creationId xmlns:a16="http://schemas.microsoft.com/office/drawing/2014/main" id="{C69BD2E5-0110-2FAD-28BC-039BBA79FEFF}"/>
              </a:ext>
            </a:extLst>
          </p:cNvPr>
          <p:cNvSpPr txBox="1"/>
          <p:nvPr/>
        </p:nvSpPr>
        <p:spPr>
          <a:xfrm>
            <a:off x="568112" y="1386074"/>
            <a:ext cx="10989903" cy="4708981"/>
          </a:xfrm>
          <a:prstGeom prst="rect">
            <a:avLst/>
          </a:prstGeom>
          <a:noFill/>
        </p:spPr>
        <p:txBody>
          <a:bodyPr wrap="square">
            <a:spAutoFit/>
          </a:bodyPr>
          <a:lstStyle/>
          <a:p>
            <a:r>
              <a:rPr lang="en-US" sz="2000" b="1" dirty="0">
                <a:solidFill>
                  <a:schemeClr val="accent1">
                    <a:lumMod val="50000"/>
                  </a:schemeClr>
                </a:solidFill>
              </a:rPr>
              <a:t>3. Optimizing Refrigeration Systems</a:t>
            </a:r>
          </a:p>
          <a:p>
            <a:pPr>
              <a:spcBef>
                <a:spcPts val="900"/>
              </a:spcBef>
            </a:pPr>
            <a:r>
              <a:rPr lang="en-US" sz="2000" b="1" dirty="0"/>
              <a:t>Optimization Steps:</a:t>
            </a:r>
          </a:p>
          <a:p>
            <a:pPr marL="342900" indent="-342900">
              <a:spcBef>
                <a:spcPts val="900"/>
              </a:spcBef>
              <a:buFont typeface="Arial" panose="020B0604020202020204" pitchFamily="34" charset="0"/>
              <a:buChar char="•"/>
            </a:pPr>
            <a:r>
              <a:rPr lang="en-US" sz="2000" dirty="0"/>
              <a:t>Regularly inspect and maintain refrigeration equipment, such as compressors, evaporators, and condensers.</a:t>
            </a:r>
          </a:p>
          <a:p>
            <a:pPr marL="342900" indent="-342900">
              <a:spcBef>
                <a:spcPts val="900"/>
              </a:spcBef>
              <a:buFont typeface="Arial" panose="020B0604020202020204" pitchFamily="34" charset="0"/>
              <a:buChar char="•"/>
            </a:pPr>
            <a:r>
              <a:rPr lang="en-US" sz="2000" dirty="0"/>
              <a:t>Install temperature and pressure sensors to monitor cooling performance and promptly detect issues.</a:t>
            </a:r>
          </a:p>
          <a:p>
            <a:pPr marL="342900" indent="-342900">
              <a:spcBef>
                <a:spcPts val="900"/>
              </a:spcBef>
              <a:buFont typeface="Arial" panose="020B0604020202020204" pitchFamily="34" charset="0"/>
              <a:buChar char="•"/>
            </a:pPr>
            <a:r>
              <a:rPr lang="en-US" sz="2000" dirty="0"/>
              <a:t>Adjust and maintain storage, freezing, and refrigeration temperatures to match specific product requirements.</a:t>
            </a:r>
          </a:p>
          <a:p>
            <a:pPr marL="342900" indent="-342900">
              <a:spcBef>
                <a:spcPts val="900"/>
              </a:spcBef>
              <a:buFont typeface="Arial" panose="020B0604020202020204" pitchFamily="34" charset="0"/>
              <a:buChar char="•"/>
            </a:pPr>
            <a:r>
              <a:rPr lang="en-US" sz="2000" dirty="0"/>
              <a:t>Use high-efficiency evaporator fans and regulate fan flow according to actual thermal loads.</a:t>
            </a:r>
          </a:p>
          <a:p>
            <a:pPr>
              <a:spcBef>
                <a:spcPts val="900"/>
              </a:spcBef>
            </a:pPr>
            <a:r>
              <a:rPr lang="en-US" sz="2000" b="1" dirty="0"/>
              <a:t>Benefits</a:t>
            </a:r>
            <a:r>
              <a:rPr lang="en-US" sz="2000" dirty="0"/>
              <a:t>:</a:t>
            </a:r>
          </a:p>
          <a:p>
            <a:pPr marL="342900" indent="-342900">
              <a:spcBef>
                <a:spcPts val="900"/>
              </a:spcBef>
              <a:buFont typeface="Arial" panose="020B0604020202020204" pitchFamily="34" charset="0"/>
              <a:buChar char="•"/>
            </a:pPr>
            <a:r>
              <a:rPr lang="en-US" sz="2000" dirty="0"/>
              <a:t>Enhances cooling efficiency and reduces energy consumption by 20–30%.</a:t>
            </a:r>
          </a:p>
          <a:p>
            <a:pPr marL="342900" indent="-342900">
              <a:spcBef>
                <a:spcPts val="900"/>
              </a:spcBef>
              <a:buFont typeface="Arial" panose="020B0604020202020204" pitchFamily="34" charset="0"/>
              <a:buChar char="•"/>
            </a:pPr>
            <a:r>
              <a:rPr lang="en-US" sz="2000" dirty="0"/>
              <a:t>Lowers operational and maintenance costs.</a:t>
            </a: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F12A427D-9F0E-B1A4-89E0-3781FD57F984}"/>
              </a:ext>
            </a:extLst>
          </p:cNvPr>
          <p:cNvSpPr>
            <a:spLocks noGrp="1"/>
          </p:cNvSpPr>
          <p:nvPr>
            <p:ph type="title"/>
          </p:nvPr>
        </p:nvSpPr>
        <p:spPr>
          <a:xfrm>
            <a:off x="833966" y="475415"/>
            <a:ext cx="10524067" cy="654050"/>
          </a:xfrm>
        </p:spPr>
        <p:txBody>
          <a:bodyPr>
            <a:normAutofit/>
          </a:bodyPr>
          <a:lstStyle/>
          <a:p>
            <a:pPr algn="ctr"/>
            <a:r>
              <a:rPr lang="en-US" dirty="0">
                <a:solidFill>
                  <a:schemeClr val="accent1">
                    <a:lumMod val="50000"/>
                  </a:schemeClr>
                </a:solidFill>
              </a:rPr>
              <a:t>EEMs in the seafood processing industry</a:t>
            </a:r>
            <a:endParaRPr dirty="0">
              <a:solidFill>
                <a:schemeClr val="accent1">
                  <a:lumMod val="50000"/>
                </a:schemeClr>
              </a:solidFill>
            </a:endParaRPr>
          </a:p>
        </p:txBody>
      </p:sp>
      <p:sp>
        <p:nvSpPr>
          <p:cNvPr id="10" name="TextBox 9">
            <a:extLst>
              <a:ext uri="{FF2B5EF4-FFF2-40B4-BE49-F238E27FC236}">
                <a16:creationId xmlns:a16="http://schemas.microsoft.com/office/drawing/2014/main" id="{12885782-5192-F401-A6C7-15D962525295}"/>
              </a:ext>
            </a:extLst>
          </p:cNvPr>
          <p:cNvSpPr txBox="1"/>
          <p:nvPr/>
        </p:nvSpPr>
        <p:spPr>
          <a:xfrm>
            <a:off x="633984" y="1529870"/>
            <a:ext cx="10911840" cy="3554819"/>
          </a:xfrm>
          <a:prstGeom prst="rect">
            <a:avLst/>
          </a:prstGeom>
          <a:noFill/>
        </p:spPr>
        <p:txBody>
          <a:bodyPr wrap="square">
            <a:spAutoFit/>
          </a:bodyPr>
          <a:lstStyle/>
          <a:p>
            <a:r>
              <a:rPr lang="en-US" sz="2000" b="1" dirty="0">
                <a:solidFill>
                  <a:schemeClr val="accent1">
                    <a:lumMod val="50000"/>
                  </a:schemeClr>
                </a:solidFill>
              </a:rPr>
              <a:t>4. Using High-Efficiency LED Lighting</a:t>
            </a:r>
          </a:p>
          <a:p>
            <a:pPr>
              <a:spcBef>
                <a:spcPts val="900"/>
              </a:spcBef>
            </a:pPr>
            <a:r>
              <a:rPr lang="en-US" sz="2000" dirty="0"/>
              <a:t>Implementation:</a:t>
            </a:r>
          </a:p>
          <a:p>
            <a:pPr marL="342900" indent="-342900">
              <a:spcBef>
                <a:spcPts val="900"/>
              </a:spcBef>
              <a:buFont typeface="Arial" panose="020B0604020202020204" pitchFamily="34" charset="0"/>
              <a:buChar char="•"/>
            </a:pPr>
            <a:r>
              <a:rPr lang="en-US" sz="2000" dirty="0"/>
              <a:t>Replace fluorescent or halogen bulbs with high-efficiency LED lighting throughout the factory.</a:t>
            </a:r>
          </a:p>
          <a:p>
            <a:pPr marL="342900" indent="-342900">
              <a:spcBef>
                <a:spcPts val="900"/>
              </a:spcBef>
              <a:buFont typeface="Arial" panose="020B0604020202020204" pitchFamily="34" charset="0"/>
              <a:buChar char="•"/>
            </a:pPr>
            <a:r>
              <a:rPr lang="en-US" sz="2000" dirty="0"/>
              <a:t>Install automatic light sensors to adjust brightness based on production activity and ambient light levels.</a:t>
            </a:r>
          </a:p>
          <a:p>
            <a:pPr>
              <a:spcBef>
                <a:spcPts val="900"/>
              </a:spcBef>
            </a:pPr>
            <a:r>
              <a:rPr lang="en-US" sz="2000" b="1" dirty="0"/>
              <a:t>Benefits</a:t>
            </a:r>
            <a:r>
              <a:rPr lang="en-US" sz="2000" dirty="0"/>
              <a:t>:</a:t>
            </a:r>
          </a:p>
          <a:p>
            <a:pPr marL="342900" indent="-342900">
              <a:spcBef>
                <a:spcPts val="900"/>
              </a:spcBef>
              <a:buFont typeface="Arial" panose="020B0604020202020204" pitchFamily="34" charset="0"/>
              <a:buChar char="•"/>
            </a:pPr>
            <a:r>
              <a:rPr lang="en-US" sz="2000" dirty="0"/>
              <a:t>Reduces electricity costs for lighting.</a:t>
            </a:r>
          </a:p>
          <a:p>
            <a:pPr marL="342900" indent="-342900">
              <a:spcBef>
                <a:spcPts val="900"/>
              </a:spcBef>
              <a:buFont typeface="Arial" panose="020B0604020202020204" pitchFamily="34" charset="0"/>
              <a:buChar char="•"/>
            </a:pPr>
            <a:r>
              <a:rPr lang="en-US" sz="2000" dirty="0"/>
              <a:t>Saves 15–20% energy and extends the lifespan of lighting equipment.</a:t>
            </a: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504D4BDC-7DB4-6F30-30C8-23D4DB14ADD8}"/>
              </a:ext>
            </a:extLst>
          </p:cNvPr>
          <p:cNvSpPr>
            <a:spLocks noGrp="1"/>
          </p:cNvSpPr>
          <p:nvPr>
            <p:ph type="title"/>
          </p:nvPr>
        </p:nvSpPr>
        <p:spPr>
          <a:xfrm>
            <a:off x="0" y="544392"/>
            <a:ext cx="12192000" cy="654050"/>
          </a:xfrm>
        </p:spPr>
        <p:txBody>
          <a:bodyPr/>
          <a:lstStyle/>
          <a:p>
            <a:pPr algn="ctr"/>
            <a:r>
              <a:rPr lang="en-US" sz="3200" dirty="0">
                <a:solidFill>
                  <a:schemeClr val="accent1">
                    <a:lumMod val="50000"/>
                  </a:schemeClr>
                </a:solidFill>
              </a:rPr>
              <a:t>BREAK INTO GROUPS AND DISCUSS</a:t>
            </a:r>
            <a:endParaRPr lang="en-VN" sz="3200" dirty="0">
              <a:solidFill>
                <a:schemeClr val="accent1">
                  <a:lumMod val="50000"/>
                </a:schemeClr>
              </a:solidFill>
            </a:endParaRPr>
          </a:p>
        </p:txBody>
      </p:sp>
      <p:sp>
        <p:nvSpPr>
          <p:cNvPr id="7" name="Content Placeholder 2">
            <a:extLst>
              <a:ext uri="{FF2B5EF4-FFF2-40B4-BE49-F238E27FC236}">
                <a16:creationId xmlns:a16="http://schemas.microsoft.com/office/drawing/2014/main" id="{50C8C3F9-A797-202C-A42B-6690B17ECD45}"/>
              </a:ext>
            </a:extLst>
          </p:cNvPr>
          <p:cNvSpPr>
            <a:spLocks noGrp="1"/>
          </p:cNvSpPr>
          <p:nvPr>
            <p:ph idx="1"/>
          </p:nvPr>
        </p:nvSpPr>
        <p:spPr>
          <a:xfrm>
            <a:off x="609600" y="1536633"/>
            <a:ext cx="10972800" cy="4772800"/>
          </a:xfrm>
        </p:spPr>
        <p:txBody>
          <a:bodyPr/>
          <a:lstStyle/>
          <a:p>
            <a:pPr marL="139700" indent="0">
              <a:lnSpc>
                <a:spcPct val="150000"/>
              </a:lnSpc>
              <a:buNone/>
            </a:pPr>
            <a:r>
              <a:rPr lang="en-US" b="1" dirty="0"/>
              <a:t>Divide the class into 4 groups</a:t>
            </a:r>
            <a:endParaRPr lang="en-VN" dirty="0"/>
          </a:p>
          <a:p>
            <a:pPr marL="139700" indent="0">
              <a:lnSpc>
                <a:spcPct val="150000"/>
              </a:lnSpc>
              <a:buNone/>
            </a:pPr>
            <a:r>
              <a:rPr lang="en-US" b="1" dirty="0"/>
              <a:t>15-minute discussion</a:t>
            </a:r>
            <a:endParaRPr lang="en-VN" b="1" dirty="0"/>
          </a:p>
          <a:p>
            <a:pPr>
              <a:lnSpc>
                <a:spcPct val="150000"/>
              </a:lnSpc>
            </a:pPr>
            <a:r>
              <a:rPr lang="vi-VN" dirty="0"/>
              <a:t>In your opinion, which industry uses the most energy in Vietnam?</a:t>
            </a:r>
          </a:p>
          <a:p>
            <a:pPr>
              <a:lnSpc>
                <a:spcPct val="150000"/>
              </a:lnSpc>
            </a:pPr>
            <a:r>
              <a:rPr lang="vi-VN" dirty="0"/>
              <a:t>What is the main source of energy does your company use?</a:t>
            </a:r>
            <a:endParaRPr lang="en-US" dirty="0"/>
          </a:p>
          <a:p>
            <a:pPr>
              <a:lnSpc>
                <a:spcPct val="150000"/>
              </a:lnSpc>
            </a:pPr>
            <a:r>
              <a:rPr lang="en-US" dirty="0"/>
              <a:t>Identify the main energy-consuming areas/equipment and have the potential for natural resources in the seafood processing industry?</a:t>
            </a:r>
            <a:endParaRPr lang="vi-VN" dirty="0"/>
          </a:p>
          <a:p>
            <a:pPr>
              <a:lnSpc>
                <a:spcPct val="150000"/>
              </a:lnSpc>
            </a:pPr>
            <a:r>
              <a:rPr lang="en-US" dirty="0"/>
              <a:t>What are the energy savings opportunities in your company?</a:t>
            </a:r>
            <a:endParaRPr lang="en-VN" dirty="0"/>
          </a:p>
          <a:p>
            <a:pPr marL="139700" indent="0">
              <a:lnSpc>
                <a:spcPct val="150000"/>
              </a:lnSpc>
              <a:buNone/>
            </a:pPr>
            <a:r>
              <a:rPr lang="en-US" b="1" dirty="0"/>
              <a:t>Present in 5 minutes</a:t>
            </a:r>
            <a:endParaRPr lang="en-VN" dirty="0"/>
          </a:p>
        </p:txBody>
      </p:sp>
    </p:spTree>
    <p:extLst>
      <p:ext uri="{BB962C8B-B14F-4D97-AF65-F5344CB8AC3E}">
        <p14:creationId xmlns:p14="http://schemas.microsoft.com/office/powerpoint/2010/main" val="738132899"/>
      </p:ext>
    </p:extLst>
  </p:cSld>
  <p:clrMapOvr>
    <a:masterClrMapping/>
  </p:clrMapOvr>
  <p:transition advClick="0"/>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F537D354-FC55-6073-099D-959AE83D7D21}"/>
              </a:ext>
            </a:extLst>
          </p:cNvPr>
          <p:cNvSpPr>
            <a:spLocks noGrp="1"/>
          </p:cNvSpPr>
          <p:nvPr>
            <p:ph type="title"/>
          </p:nvPr>
        </p:nvSpPr>
        <p:spPr>
          <a:xfrm>
            <a:off x="970535" y="548567"/>
            <a:ext cx="10524067" cy="654050"/>
          </a:xfrm>
        </p:spPr>
        <p:txBody>
          <a:bodyPr>
            <a:normAutofit/>
          </a:bodyPr>
          <a:lstStyle/>
          <a:p>
            <a:pPr algn="ctr"/>
            <a:r>
              <a:rPr lang="en-US" dirty="0">
                <a:solidFill>
                  <a:schemeClr val="accent1">
                    <a:lumMod val="50000"/>
                  </a:schemeClr>
                </a:solidFill>
              </a:rPr>
              <a:t>EEMs in the seafood processing industry</a:t>
            </a:r>
            <a:endParaRPr dirty="0">
              <a:solidFill>
                <a:schemeClr val="accent1">
                  <a:lumMod val="50000"/>
                </a:schemeClr>
              </a:solidFill>
            </a:endParaRPr>
          </a:p>
        </p:txBody>
      </p:sp>
      <p:sp>
        <p:nvSpPr>
          <p:cNvPr id="8" name="TextBox 7">
            <a:extLst>
              <a:ext uri="{FF2B5EF4-FFF2-40B4-BE49-F238E27FC236}">
                <a16:creationId xmlns:a16="http://schemas.microsoft.com/office/drawing/2014/main" id="{E370F878-AEBF-02B5-B390-B0442399F913}"/>
              </a:ext>
            </a:extLst>
          </p:cNvPr>
          <p:cNvSpPr txBox="1"/>
          <p:nvPr/>
        </p:nvSpPr>
        <p:spPr>
          <a:xfrm>
            <a:off x="560832" y="1437217"/>
            <a:ext cx="11070336" cy="4401205"/>
          </a:xfrm>
          <a:prstGeom prst="rect">
            <a:avLst/>
          </a:prstGeom>
          <a:noFill/>
        </p:spPr>
        <p:txBody>
          <a:bodyPr wrap="square">
            <a:spAutoFit/>
          </a:bodyPr>
          <a:lstStyle/>
          <a:p>
            <a:r>
              <a:rPr lang="en-US" sz="2000" b="1" dirty="0">
                <a:solidFill>
                  <a:schemeClr val="accent1">
                    <a:lumMod val="50000"/>
                  </a:schemeClr>
                </a:solidFill>
              </a:rPr>
              <a:t>5. Optimizing the Steam System</a:t>
            </a:r>
          </a:p>
          <a:p>
            <a:pPr>
              <a:spcBef>
                <a:spcPts val="900"/>
              </a:spcBef>
            </a:pPr>
            <a:r>
              <a:rPr lang="en-US" sz="2000" b="1" dirty="0"/>
              <a:t>Implementation:</a:t>
            </a:r>
          </a:p>
          <a:p>
            <a:pPr marL="342900" indent="-342900">
              <a:spcBef>
                <a:spcPts val="900"/>
              </a:spcBef>
              <a:buFont typeface="Arial" panose="020B0604020202020204" pitchFamily="34" charset="0"/>
              <a:buChar char="•"/>
            </a:pPr>
            <a:r>
              <a:rPr lang="en-US" sz="2000" dirty="0"/>
              <a:t>Regularly maintain the boiler system to remove deposits and improve heat exchange efficiency.</a:t>
            </a:r>
          </a:p>
          <a:p>
            <a:pPr marL="342900" indent="-342900">
              <a:spcBef>
                <a:spcPts val="900"/>
              </a:spcBef>
              <a:buFont typeface="Arial" panose="020B0604020202020204" pitchFamily="34" charset="0"/>
              <a:buChar char="•"/>
            </a:pPr>
            <a:r>
              <a:rPr lang="en-US" sz="2000" dirty="0"/>
              <a:t>Install economizers to recover heat from exhaust gases to preheat boiler feedwater.</a:t>
            </a:r>
          </a:p>
          <a:p>
            <a:pPr marL="342900" indent="-342900">
              <a:spcBef>
                <a:spcPts val="900"/>
              </a:spcBef>
              <a:buFont typeface="Arial" panose="020B0604020202020204" pitchFamily="34" charset="0"/>
              <a:buChar char="•"/>
            </a:pPr>
            <a:r>
              <a:rPr lang="en-US" sz="2000" dirty="0"/>
              <a:t>Use effective insulation materials for steam pipelines, valves, and storage tanks.</a:t>
            </a:r>
          </a:p>
          <a:p>
            <a:pPr marL="342900" indent="-342900">
              <a:spcBef>
                <a:spcPts val="900"/>
              </a:spcBef>
              <a:buFont typeface="Arial" panose="020B0604020202020204" pitchFamily="34" charset="0"/>
              <a:buChar char="•"/>
            </a:pPr>
            <a:r>
              <a:rPr lang="en-US" sz="2000" dirty="0"/>
              <a:t>Recover condensate from the steam system for reuse, reducing the need for new water and heating energy.</a:t>
            </a:r>
          </a:p>
          <a:p>
            <a:pPr>
              <a:spcBef>
                <a:spcPts val="900"/>
              </a:spcBef>
            </a:pPr>
            <a:r>
              <a:rPr lang="en-US" sz="2000" b="1" dirty="0"/>
              <a:t>Benefits</a:t>
            </a:r>
            <a:r>
              <a:rPr lang="en-US" sz="2000" dirty="0"/>
              <a:t>:</a:t>
            </a:r>
          </a:p>
          <a:p>
            <a:pPr marL="342900" indent="-342900">
              <a:spcBef>
                <a:spcPts val="900"/>
              </a:spcBef>
              <a:buFont typeface="Arial" panose="020B0604020202020204" pitchFamily="34" charset="0"/>
              <a:buChar char="•"/>
            </a:pPr>
            <a:r>
              <a:rPr lang="en-US" sz="2000" dirty="0"/>
              <a:t>Reduces fuel consumption by 15–20%.</a:t>
            </a:r>
          </a:p>
          <a:p>
            <a:pPr marL="342900" indent="-342900">
              <a:spcBef>
                <a:spcPts val="900"/>
              </a:spcBef>
              <a:buFont typeface="Arial" panose="020B0604020202020204" pitchFamily="34" charset="0"/>
              <a:buChar char="•"/>
            </a:pPr>
            <a:r>
              <a:rPr lang="en-US" sz="2000" dirty="0"/>
              <a:t>Increases boiler efficiency by 3–10%, extending equipment lifespan.</a:t>
            </a: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D45B62B-1C95-6F1B-7D21-004B06020A68}"/>
              </a:ext>
            </a:extLst>
          </p:cNvPr>
          <p:cNvSpPr>
            <a:spLocks noGrp="1"/>
          </p:cNvSpPr>
          <p:nvPr>
            <p:ph type="title"/>
          </p:nvPr>
        </p:nvSpPr>
        <p:spPr>
          <a:xfrm>
            <a:off x="933959" y="548567"/>
            <a:ext cx="10524067" cy="654050"/>
          </a:xfrm>
        </p:spPr>
        <p:txBody>
          <a:bodyPr>
            <a:normAutofit/>
          </a:bodyPr>
          <a:lstStyle/>
          <a:p>
            <a:pPr algn="ctr"/>
            <a:r>
              <a:rPr lang="en-US" dirty="0">
                <a:solidFill>
                  <a:schemeClr val="accent1">
                    <a:lumMod val="50000"/>
                  </a:schemeClr>
                </a:solidFill>
              </a:rPr>
              <a:t>EEMs in the seafood processing industry</a:t>
            </a:r>
            <a:endParaRPr dirty="0">
              <a:solidFill>
                <a:schemeClr val="accent1">
                  <a:lumMod val="50000"/>
                </a:schemeClr>
              </a:solidFill>
            </a:endParaRPr>
          </a:p>
        </p:txBody>
      </p:sp>
      <p:sp>
        <p:nvSpPr>
          <p:cNvPr id="8" name="TextBox 7">
            <a:extLst>
              <a:ext uri="{FF2B5EF4-FFF2-40B4-BE49-F238E27FC236}">
                <a16:creationId xmlns:a16="http://schemas.microsoft.com/office/drawing/2014/main" id="{D3ED1794-F070-4ADD-6DE2-DE06233378D2}"/>
              </a:ext>
            </a:extLst>
          </p:cNvPr>
          <p:cNvSpPr txBox="1"/>
          <p:nvPr/>
        </p:nvSpPr>
        <p:spPr>
          <a:xfrm>
            <a:off x="473034" y="1391092"/>
            <a:ext cx="10984992" cy="5016758"/>
          </a:xfrm>
          <a:prstGeom prst="rect">
            <a:avLst/>
          </a:prstGeom>
          <a:noFill/>
        </p:spPr>
        <p:txBody>
          <a:bodyPr wrap="square">
            <a:spAutoFit/>
          </a:bodyPr>
          <a:lstStyle/>
          <a:p>
            <a:r>
              <a:rPr lang="en-US" sz="2000" b="1" dirty="0">
                <a:solidFill>
                  <a:schemeClr val="accent1">
                    <a:lumMod val="50000"/>
                  </a:schemeClr>
                </a:solidFill>
              </a:rPr>
              <a:t>6. Optimizing the Compressed Air System</a:t>
            </a:r>
          </a:p>
          <a:p>
            <a:pPr>
              <a:spcBef>
                <a:spcPts val="900"/>
              </a:spcBef>
            </a:pPr>
            <a:r>
              <a:rPr lang="en-US" sz="2000" b="1" dirty="0"/>
              <a:t>Implementation:</a:t>
            </a:r>
          </a:p>
          <a:p>
            <a:pPr marL="342900" indent="-342900">
              <a:spcBef>
                <a:spcPts val="900"/>
              </a:spcBef>
              <a:buFont typeface="Arial" panose="020B0604020202020204" pitchFamily="34" charset="0"/>
              <a:buChar char="•"/>
            </a:pPr>
            <a:r>
              <a:rPr lang="en-US" sz="2000" dirty="0"/>
              <a:t>Inspect and repair air leaks to prevent wastage, as leaks can account for 20–30% of total energy consumption.</a:t>
            </a:r>
          </a:p>
          <a:p>
            <a:pPr marL="342900" indent="-342900">
              <a:spcBef>
                <a:spcPts val="900"/>
              </a:spcBef>
              <a:buFont typeface="Arial" panose="020B0604020202020204" pitchFamily="34" charset="0"/>
              <a:buChar char="•"/>
            </a:pPr>
            <a:r>
              <a:rPr lang="en-US" sz="2000" dirty="0"/>
              <a:t>Install variable frequency drives (VFDs) to adjust compressor speed based on actual demand, reducing energy use during low loads.</a:t>
            </a:r>
          </a:p>
          <a:p>
            <a:pPr marL="342900" indent="-342900">
              <a:spcBef>
                <a:spcPts val="900"/>
              </a:spcBef>
              <a:buFont typeface="Arial" panose="020B0604020202020204" pitchFamily="34" charset="0"/>
              <a:buChar char="•"/>
            </a:pPr>
            <a:r>
              <a:rPr lang="en-US" sz="2000" dirty="0"/>
              <a:t>Optimize system operating pressure to match equipment requirements without exceeding necessary levels.</a:t>
            </a:r>
          </a:p>
          <a:p>
            <a:pPr marL="342900" indent="-342900">
              <a:spcBef>
                <a:spcPts val="900"/>
              </a:spcBef>
              <a:buFont typeface="Arial" panose="020B0604020202020204" pitchFamily="34" charset="0"/>
              <a:buChar char="•"/>
            </a:pPr>
            <a:r>
              <a:rPr lang="en-US" sz="2000" dirty="0"/>
              <a:t>Recover waste heat from air compressors for use in activities like water heating or space heating.</a:t>
            </a:r>
          </a:p>
          <a:p>
            <a:pPr>
              <a:spcBef>
                <a:spcPts val="900"/>
              </a:spcBef>
            </a:pPr>
            <a:r>
              <a:rPr lang="en-US" sz="2000" b="1" dirty="0"/>
              <a:t>Benefits:</a:t>
            </a:r>
          </a:p>
          <a:p>
            <a:pPr marL="342900" indent="-342900">
              <a:spcBef>
                <a:spcPts val="900"/>
              </a:spcBef>
              <a:buFont typeface="Arial" panose="020B0604020202020204" pitchFamily="34" charset="0"/>
              <a:buChar char="•"/>
            </a:pPr>
            <a:r>
              <a:rPr lang="en-US" sz="2000" dirty="0"/>
              <a:t>Saves 15–35% of electricity consumption.</a:t>
            </a:r>
          </a:p>
          <a:p>
            <a:pPr marL="342900" indent="-342900">
              <a:spcBef>
                <a:spcPts val="900"/>
              </a:spcBef>
              <a:buFont typeface="Arial" panose="020B0604020202020204" pitchFamily="34" charset="0"/>
              <a:buChar char="•"/>
            </a:pPr>
            <a:r>
              <a:rPr lang="en-US" sz="2000" dirty="0"/>
              <a:t>Recovers 50–90% of waste heat, reducing additional energy costs.</a:t>
            </a:r>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048EDD-1BC6-BD3B-1C70-E6C16E526DD3}"/>
            </a:ext>
          </a:extLst>
        </p:cNvPr>
        <p:cNvGrpSpPr/>
        <p:nvPr/>
      </p:nvGrpSpPr>
      <p:grpSpPr>
        <a:xfrm>
          <a:off x="0" y="0"/>
          <a:ext cx="0" cy="0"/>
          <a:chOff x="0" y="0"/>
          <a:chExt cx="0" cy="0"/>
        </a:xfrm>
      </p:grpSpPr>
      <p:sp>
        <p:nvSpPr>
          <p:cNvPr id="2" name="Content Placeholder 1"/>
          <p:cNvSpPr>
            <a:spLocks noGrp="1"/>
          </p:cNvSpPr>
          <p:nvPr>
            <p:ph idx="1"/>
          </p:nvPr>
        </p:nvSpPr>
        <p:spPr>
          <a:xfrm>
            <a:off x="597410" y="1482391"/>
            <a:ext cx="10972800" cy="38135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139700" indent="0" algn="just">
              <a:lnSpc>
                <a:spcPct val="150000"/>
              </a:lnSpc>
              <a:spcBef>
                <a:spcPts val="800"/>
              </a:spcBef>
              <a:buNone/>
            </a:pPr>
            <a:r>
              <a:rPr lang="vi-VN" b="1" dirty="0"/>
              <a:t>7. Use solar energy</a:t>
            </a:r>
          </a:p>
          <a:p>
            <a:pPr marL="1219170" algn="just">
              <a:lnSpc>
                <a:spcPct val="150000"/>
              </a:lnSpc>
              <a:spcBef>
                <a:spcPts val="800"/>
              </a:spcBef>
              <a:buFont typeface="Wingdings" panose="05000000000000000000" pitchFamily="2" charset="2"/>
              <a:buChar char="Ø"/>
            </a:pPr>
            <a:r>
              <a:rPr lang="en-US" dirty="0"/>
              <a:t>Install solar power system on factory roof. </a:t>
            </a:r>
          </a:p>
          <a:p>
            <a:pPr marL="1219170" algn="just">
              <a:lnSpc>
                <a:spcPct val="150000"/>
              </a:lnSpc>
              <a:spcBef>
                <a:spcPts val="800"/>
              </a:spcBef>
              <a:buFont typeface="Wingdings" panose="05000000000000000000" pitchFamily="2" charset="2"/>
              <a:buChar char="Ø"/>
            </a:pPr>
            <a:r>
              <a:rPr lang="en-US" dirty="0"/>
              <a:t>Use solar energy for applications such as lighting, hot water.</a:t>
            </a:r>
            <a:endParaRPr lang="vi-VN" dirty="0"/>
          </a:p>
          <a:p>
            <a:pPr marL="186262" indent="0" algn="just">
              <a:lnSpc>
                <a:spcPct val="150000"/>
              </a:lnSpc>
              <a:spcBef>
                <a:spcPts val="800"/>
              </a:spcBef>
              <a:buNone/>
            </a:pPr>
            <a:r>
              <a:rPr lang="vi-VN" b="1" dirty="0"/>
              <a:t>Effective:</a:t>
            </a:r>
          </a:p>
          <a:p>
            <a:pPr marL="1244570" indent="-342900" algn="just">
              <a:lnSpc>
                <a:spcPct val="150000"/>
              </a:lnSpc>
              <a:spcBef>
                <a:spcPts val="800"/>
              </a:spcBef>
              <a:buFont typeface="Wingdings" panose="05000000000000000000" pitchFamily="2" charset="2"/>
              <a:buChar char="Ø"/>
            </a:pPr>
            <a:r>
              <a:rPr lang="en-US" dirty="0"/>
              <a:t>Reduce electricity costs by 20-30%.</a:t>
            </a:r>
          </a:p>
          <a:p>
            <a:pPr marL="1244570" indent="-342900" algn="just">
              <a:lnSpc>
                <a:spcPct val="150000"/>
              </a:lnSpc>
              <a:spcBef>
                <a:spcPts val="800"/>
              </a:spcBef>
              <a:buFont typeface="Wingdings" panose="05000000000000000000" pitchFamily="2" charset="2"/>
              <a:buChar char="Ø"/>
            </a:pPr>
            <a:r>
              <a:rPr lang="en-US" dirty="0"/>
              <a:t>Reduce greenhouse gas emissions, improve corporate image far and wide</a:t>
            </a:r>
            <a:r>
              <a:rPr lang="vi-VN" dirty="0"/>
              <a:t>.</a:t>
            </a:r>
          </a:p>
        </p:txBody>
      </p:sp>
      <p:sp>
        <p:nvSpPr>
          <p:cNvPr id="4" name="Title 1">
            <a:extLst>
              <a:ext uri="{FF2B5EF4-FFF2-40B4-BE49-F238E27FC236}">
                <a16:creationId xmlns:a16="http://schemas.microsoft.com/office/drawing/2014/main" id="{8D45B62B-1C95-6F1B-7D21-004B06020A68}"/>
              </a:ext>
            </a:extLst>
          </p:cNvPr>
          <p:cNvSpPr>
            <a:spLocks noGrp="1"/>
          </p:cNvSpPr>
          <p:nvPr>
            <p:ph type="title"/>
          </p:nvPr>
        </p:nvSpPr>
        <p:spPr>
          <a:xfrm>
            <a:off x="709593" y="548567"/>
            <a:ext cx="10748434" cy="654050"/>
          </a:xfrm>
        </p:spPr>
        <p:txBody>
          <a:bodyPr>
            <a:normAutofit/>
          </a:bodyPr>
          <a:lstStyle/>
          <a:p>
            <a:pPr algn="ctr"/>
            <a:r>
              <a:rPr lang="en-US" dirty="0">
                <a:solidFill>
                  <a:schemeClr val="accent1">
                    <a:lumMod val="50000"/>
                  </a:schemeClr>
                </a:solidFill>
              </a:rPr>
              <a:t>EEMs in the seafood processing industry</a:t>
            </a:r>
            <a:endParaRPr dirty="0">
              <a:solidFill>
                <a:schemeClr val="accent1">
                  <a:lumMod val="50000"/>
                </a:schemeClr>
              </a:solidFill>
            </a:endParaRPr>
          </a:p>
        </p:txBody>
      </p:sp>
    </p:spTree>
    <p:extLst>
      <p:ext uri="{BB962C8B-B14F-4D97-AF65-F5344CB8AC3E}">
        <p14:creationId xmlns:p14="http://schemas.microsoft.com/office/powerpoint/2010/main" val="347504256"/>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75A760-BC42-2740-7C8E-ACE3BF80FEC5}"/>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AF8C9F73-6621-452C-A1CD-EC7092052362}"/>
              </a:ext>
            </a:extLst>
          </p:cNvPr>
          <p:cNvSpPr>
            <a:spLocks noGrp="1"/>
          </p:cNvSpPr>
          <p:nvPr>
            <p:ph type="title"/>
          </p:nvPr>
        </p:nvSpPr>
        <p:spPr>
          <a:xfrm>
            <a:off x="933959" y="548567"/>
            <a:ext cx="10524067" cy="654050"/>
          </a:xfrm>
        </p:spPr>
        <p:txBody>
          <a:bodyPr>
            <a:normAutofit/>
          </a:bodyPr>
          <a:lstStyle/>
          <a:p>
            <a:pPr algn="ctr"/>
            <a:r>
              <a:rPr lang="en-US" dirty="0">
                <a:solidFill>
                  <a:schemeClr val="accent1">
                    <a:lumMod val="50000"/>
                  </a:schemeClr>
                </a:solidFill>
              </a:rPr>
              <a:t>EEMs in the seafood processing industry</a:t>
            </a:r>
            <a:endParaRPr dirty="0">
              <a:solidFill>
                <a:schemeClr val="accent1">
                  <a:lumMod val="50000"/>
                </a:schemeClr>
              </a:solidFill>
            </a:endParaRPr>
          </a:p>
        </p:txBody>
      </p:sp>
      <p:sp>
        <p:nvSpPr>
          <p:cNvPr id="10" name="TextBox 9">
            <a:extLst>
              <a:ext uri="{FF2B5EF4-FFF2-40B4-BE49-F238E27FC236}">
                <a16:creationId xmlns:a16="http://schemas.microsoft.com/office/drawing/2014/main" id="{8FB0BDB4-EBD5-1768-D1B8-FF32F62CF9F6}"/>
              </a:ext>
            </a:extLst>
          </p:cNvPr>
          <p:cNvSpPr txBox="1"/>
          <p:nvPr/>
        </p:nvSpPr>
        <p:spPr>
          <a:xfrm>
            <a:off x="573024" y="1508941"/>
            <a:ext cx="10885002" cy="4176208"/>
          </a:xfrm>
          <a:prstGeom prst="rect">
            <a:avLst/>
          </a:prstGeom>
          <a:noFill/>
        </p:spPr>
        <p:txBody>
          <a:bodyPr wrap="square">
            <a:spAutoFit/>
          </a:bodyPr>
          <a:lstStyle/>
          <a:p>
            <a:r>
              <a:rPr lang="en-US" b="1" dirty="0">
                <a:solidFill>
                  <a:schemeClr val="accent1">
                    <a:lumMod val="50000"/>
                  </a:schemeClr>
                </a:solidFill>
              </a:rPr>
              <a:t>8. Implementing an Energy Management System According to ISO 50001</a:t>
            </a:r>
          </a:p>
          <a:p>
            <a:pPr>
              <a:spcBef>
                <a:spcPts val="900"/>
              </a:spcBef>
            </a:pPr>
            <a:r>
              <a:rPr lang="en-US" b="1" dirty="0"/>
              <a:t>Implementation Steps:</a:t>
            </a:r>
          </a:p>
          <a:p>
            <a:pPr marL="342900" indent="-342900">
              <a:spcBef>
                <a:spcPts val="900"/>
              </a:spcBef>
              <a:buFont typeface="Arial" panose="020B0604020202020204" pitchFamily="34" charset="0"/>
              <a:buChar char="•"/>
            </a:pPr>
            <a:r>
              <a:rPr lang="en-US" dirty="0"/>
              <a:t>Establish an energy management system (</a:t>
            </a:r>
            <a:r>
              <a:rPr lang="en-US" dirty="0" err="1"/>
              <a:t>EnMS</a:t>
            </a:r>
            <a:r>
              <a:rPr lang="en-US" dirty="0"/>
              <a:t>) to monitor and optimize energy usage across the facility.</a:t>
            </a:r>
          </a:p>
          <a:p>
            <a:pPr marL="342900" indent="-342900">
              <a:spcBef>
                <a:spcPts val="900"/>
              </a:spcBef>
              <a:buFont typeface="Arial" panose="020B0604020202020204" pitchFamily="34" charset="0"/>
              <a:buChar char="•"/>
            </a:pPr>
            <a:r>
              <a:rPr lang="en-US" dirty="0"/>
              <a:t>Set specific energy-saving targets, measure performance, and implement continuous improvements.</a:t>
            </a:r>
          </a:p>
          <a:p>
            <a:pPr marL="342900" indent="-342900">
              <a:spcBef>
                <a:spcPts val="900"/>
              </a:spcBef>
              <a:buFont typeface="Arial" panose="020B0604020202020204" pitchFamily="34" charset="0"/>
              <a:buChar char="•"/>
            </a:pPr>
            <a:r>
              <a:rPr lang="en-US" dirty="0"/>
              <a:t>Integrate energy-saving criteria into the Key Performance Indicators (KPIs) of each department.</a:t>
            </a:r>
          </a:p>
          <a:p>
            <a:pPr marL="342900" indent="-342900">
              <a:spcBef>
                <a:spcPts val="900"/>
              </a:spcBef>
              <a:buFont typeface="Arial" panose="020B0604020202020204" pitchFamily="34" charset="0"/>
              <a:buChar char="•"/>
            </a:pPr>
            <a:r>
              <a:rPr lang="en-US" dirty="0"/>
              <a:t>Conduct employee training on energy-saving awareness and techniques.</a:t>
            </a:r>
          </a:p>
          <a:p>
            <a:pPr>
              <a:spcBef>
                <a:spcPts val="900"/>
              </a:spcBef>
            </a:pPr>
            <a:r>
              <a:rPr lang="en-US" b="1" dirty="0"/>
              <a:t>Benefits:</a:t>
            </a:r>
          </a:p>
          <a:p>
            <a:pPr marL="342900" indent="-342900">
              <a:spcBef>
                <a:spcPts val="900"/>
              </a:spcBef>
              <a:buFont typeface="Arial" panose="020B0604020202020204" pitchFamily="34" charset="0"/>
              <a:buChar char="•"/>
            </a:pPr>
            <a:r>
              <a:rPr lang="en-US" dirty="0"/>
              <a:t>Reduces energy consumption by 5–20%.</a:t>
            </a:r>
          </a:p>
          <a:p>
            <a:pPr marL="342900" indent="-342900">
              <a:spcBef>
                <a:spcPts val="900"/>
              </a:spcBef>
              <a:buFont typeface="Arial" panose="020B0604020202020204" pitchFamily="34" charset="0"/>
              <a:buChar char="•"/>
            </a:pPr>
            <a:r>
              <a:rPr lang="en-US" dirty="0"/>
              <a:t>Enhances production efficiency while meeting international environmental standards.</a:t>
            </a:r>
          </a:p>
        </p:txBody>
      </p:sp>
    </p:spTree>
    <p:extLst>
      <p:ext uri="{BB962C8B-B14F-4D97-AF65-F5344CB8AC3E}">
        <p14:creationId xmlns:p14="http://schemas.microsoft.com/office/powerpoint/2010/main" val="703107926"/>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F3F03C-9ACA-1DE5-0BF4-9686206CCDB5}"/>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CB06F5DD-9336-F157-DBBD-E9F98DFAD133}"/>
              </a:ext>
            </a:extLst>
          </p:cNvPr>
          <p:cNvSpPr>
            <a:spLocks noGrp="1"/>
          </p:cNvSpPr>
          <p:nvPr>
            <p:ph type="title"/>
          </p:nvPr>
        </p:nvSpPr>
        <p:spPr>
          <a:xfrm>
            <a:off x="933959" y="548567"/>
            <a:ext cx="10524067" cy="654050"/>
          </a:xfrm>
        </p:spPr>
        <p:txBody>
          <a:bodyPr>
            <a:normAutofit/>
          </a:bodyPr>
          <a:lstStyle/>
          <a:p>
            <a:pPr algn="ctr"/>
            <a:r>
              <a:rPr lang="en-US" dirty="0">
                <a:solidFill>
                  <a:schemeClr val="accent1">
                    <a:lumMod val="50000"/>
                  </a:schemeClr>
                </a:solidFill>
              </a:rPr>
              <a:t>EEMs in the seafood industry in the world</a:t>
            </a:r>
            <a:endParaRPr dirty="0">
              <a:solidFill>
                <a:schemeClr val="accent1">
                  <a:lumMod val="50000"/>
                </a:schemeClr>
              </a:solidFill>
            </a:endParaRPr>
          </a:p>
        </p:txBody>
      </p:sp>
      <p:sp>
        <p:nvSpPr>
          <p:cNvPr id="3" name="TextBox 2">
            <a:extLst>
              <a:ext uri="{FF2B5EF4-FFF2-40B4-BE49-F238E27FC236}">
                <a16:creationId xmlns:a16="http://schemas.microsoft.com/office/drawing/2014/main" id="{021F4188-196D-EFFD-A19A-89674A8DBE44}"/>
              </a:ext>
            </a:extLst>
          </p:cNvPr>
          <p:cNvSpPr txBox="1"/>
          <p:nvPr/>
        </p:nvSpPr>
        <p:spPr>
          <a:xfrm>
            <a:off x="515982" y="1521709"/>
            <a:ext cx="10942043" cy="2103589"/>
          </a:xfrm>
          <a:prstGeom prst="rect">
            <a:avLst/>
          </a:prstGeom>
          <a:noFill/>
        </p:spPr>
        <p:txBody>
          <a:bodyPr wrap="square">
            <a:spAutoFit/>
          </a:bodyPr>
          <a:lstStyle/>
          <a:p>
            <a:r>
              <a:rPr lang="en-US" b="1" dirty="0"/>
              <a:t>1. Whitby Seafoods' Energy Efficiency Initiatives</a:t>
            </a:r>
          </a:p>
          <a:p>
            <a:pPr marL="342900" indent="-342900">
              <a:buFont typeface="Wingdings" pitchFamily="2" charset="2"/>
              <a:buChar char="v"/>
            </a:pPr>
            <a:r>
              <a:rPr lang="en-US" b="1" dirty="0"/>
              <a:t>Company:</a:t>
            </a:r>
            <a:r>
              <a:rPr lang="en-US" dirty="0"/>
              <a:t> Whitby </a:t>
            </a:r>
            <a:r>
              <a:rPr lang="en-US" dirty="0" err="1"/>
              <a:t>Seafoods</a:t>
            </a:r>
            <a:r>
              <a:rPr lang="en-US" b="1" dirty="0" err="1"/>
              <a:t>Location</a:t>
            </a:r>
            <a:r>
              <a:rPr lang="en-US" b="1" dirty="0"/>
              <a:t>:</a:t>
            </a:r>
            <a:r>
              <a:rPr lang="en-US" dirty="0"/>
              <a:t> United Kingdom (https://</a:t>
            </a:r>
            <a:r>
              <a:rPr lang="en-US" dirty="0" err="1"/>
              <a:t>www.whitby-seafoods.com</a:t>
            </a:r>
            <a:r>
              <a:rPr lang="en-US" dirty="0"/>
              <a:t>/)</a:t>
            </a:r>
          </a:p>
          <a:p>
            <a:pPr marL="342900" indent="-342900">
              <a:buFont typeface="Wingdings" pitchFamily="2" charset="2"/>
              <a:buChar char="v"/>
            </a:pPr>
            <a:r>
              <a:rPr lang="en-US" b="1" dirty="0"/>
              <a:t>Industry:</a:t>
            </a:r>
            <a:r>
              <a:rPr lang="en-US" dirty="0"/>
              <a:t> Seafood Processing</a:t>
            </a:r>
          </a:p>
          <a:p>
            <a:pPr marL="342900" indent="-342900">
              <a:buFont typeface="Wingdings" pitchFamily="2" charset="2"/>
              <a:buChar char="v"/>
            </a:pPr>
            <a:r>
              <a:rPr lang="en-US" b="1" dirty="0"/>
              <a:t>Background: </a:t>
            </a:r>
            <a:r>
              <a:rPr lang="en-US" dirty="0"/>
              <a:t>Whitby Seafoods, a leading UK scampi producer, faced challenges in monitoring and managing energy consumption across its manufacturing operations. With rising energy costs and a commitment to sustainability, the company sought to gain detailed insights into its energy usage to identify inefficiencies and implement corrective measures.</a:t>
            </a:r>
          </a:p>
        </p:txBody>
      </p:sp>
      <p:pic>
        <p:nvPicPr>
          <p:cNvPr id="1026" name="Picture 2" descr="Whitby Seafoods Ltd scraps merger plans after price hike warning">
            <a:extLst>
              <a:ext uri="{FF2B5EF4-FFF2-40B4-BE49-F238E27FC236}">
                <a16:creationId xmlns:a16="http://schemas.microsoft.com/office/drawing/2014/main" id="{35C627DA-0588-06D1-B81F-C8C57569C2A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78285" y="3625298"/>
            <a:ext cx="5477692" cy="30812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2824158"/>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9A6529-B4EE-4C31-33D1-E09AD8E03DC5}"/>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660F33C2-4752-4C2B-6960-4BCB67F8E57B}"/>
              </a:ext>
            </a:extLst>
          </p:cNvPr>
          <p:cNvSpPr>
            <a:spLocks noGrp="1"/>
          </p:cNvSpPr>
          <p:nvPr>
            <p:ph type="title"/>
          </p:nvPr>
        </p:nvSpPr>
        <p:spPr>
          <a:xfrm>
            <a:off x="933959" y="548567"/>
            <a:ext cx="10524067" cy="654050"/>
          </a:xfrm>
        </p:spPr>
        <p:txBody>
          <a:bodyPr>
            <a:normAutofit/>
          </a:bodyPr>
          <a:lstStyle/>
          <a:p>
            <a:pPr algn="ctr"/>
            <a:r>
              <a:rPr lang="en-US" dirty="0">
                <a:solidFill>
                  <a:schemeClr val="accent1">
                    <a:lumMod val="50000"/>
                  </a:schemeClr>
                </a:solidFill>
              </a:rPr>
              <a:t>EEMs in the seafood industry in the world</a:t>
            </a:r>
            <a:endParaRPr dirty="0">
              <a:solidFill>
                <a:schemeClr val="accent1">
                  <a:lumMod val="50000"/>
                </a:schemeClr>
              </a:solidFill>
            </a:endParaRPr>
          </a:p>
        </p:txBody>
      </p:sp>
      <p:sp>
        <p:nvSpPr>
          <p:cNvPr id="4" name="TextBox 3">
            <a:extLst>
              <a:ext uri="{FF2B5EF4-FFF2-40B4-BE49-F238E27FC236}">
                <a16:creationId xmlns:a16="http://schemas.microsoft.com/office/drawing/2014/main" id="{15917D8F-6BAF-48B4-8638-D40492463B09}"/>
              </a:ext>
            </a:extLst>
          </p:cNvPr>
          <p:cNvSpPr txBox="1"/>
          <p:nvPr/>
        </p:nvSpPr>
        <p:spPr>
          <a:xfrm>
            <a:off x="561703" y="1691466"/>
            <a:ext cx="10896323" cy="1241622"/>
          </a:xfrm>
          <a:prstGeom prst="rect">
            <a:avLst/>
          </a:prstGeom>
          <a:noFill/>
        </p:spPr>
        <p:txBody>
          <a:bodyPr wrap="square">
            <a:spAutoFit/>
          </a:bodyPr>
          <a:lstStyle/>
          <a:p>
            <a:r>
              <a:rPr lang="en-US" sz="1800" b="1" dirty="0">
                <a:solidFill>
                  <a:schemeClr val="accent1">
                    <a:lumMod val="50000"/>
                  </a:schemeClr>
                </a:solidFill>
              </a:rPr>
              <a:t>Implemented Measures: Deployment of RS Industria Monitoring System.</a:t>
            </a:r>
          </a:p>
          <a:p>
            <a:r>
              <a:rPr lang="en-US" sz="1800" dirty="0"/>
              <a:t>Whitby Seafoods collaborated with RS Industria to install a continuous energy monitoring system across 49 energy-intensive assets, including equipment in the cold storage, ammonia plant room, and packing and coating lines. This system enabled real-time data collection on energy consumption. </a:t>
            </a:r>
          </a:p>
        </p:txBody>
      </p:sp>
      <p:pic>
        <p:nvPicPr>
          <p:cNvPr id="2050" name="Picture 2" descr="Telemetry Dashboard Laptop-1">
            <a:extLst>
              <a:ext uri="{FF2B5EF4-FFF2-40B4-BE49-F238E27FC236}">
                <a16:creationId xmlns:a16="http://schemas.microsoft.com/office/drawing/2014/main" id="{C2822CFE-6F82-2B85-A367-369DBF685B5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94884" y="3309253"/>
            <a:ext cx="5097116" cy="3398077"/>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39D59069-CC45-53FA-32F9-BB8B199561BA}"/>
              </a:ext>
            </a:extLst>
          </p:cNvPr>
          <p:cNvSpPr txBox="1"/>
          <p:nvPr/>
        </p:nvSpPr>
        <p:spPr>
          <a:xfrm>
            <a:off x="561703" y="2942000"/>
            <a:ext cx="6533181" cy="3416320"/>
          </a:xfrm>
          <a:prstGeom prst="rect">
            <a:avLst/>
          </a:prstGeom>
          <a:noFill/>
        </p:spPr>
        <p:txBody>
          <a:bodyPr wrap="square">
            <a:spAutoFit/>
          </a:bodyPr>
          <a:lstStyle/>
          <a:p>
            <a:r>
              <a:rPr lang="en-US" sz="1800" b="1" dirty="0">
                <a:solidFill>
                  <a:schemeClr val="accent1">
                    <a:lumMod val="50000"/>
                  </a:schemeClr>
                </a:solidFill>
              </a:rPr>
              <a:t>Results</a:t>
            </a:r>
          </a:p>
          <a:p>
            <a:pPr marL="285750" indent="-285750">
              <a:buFont typeface="Wingdings" pitchFamily="2" charset="2"/>
              <a:buChar char="v"/>
            </a:pPr>
            <a:r>
              <a:rPr lang="en-US" sz="1800" b="1" dirty="0"/>
              <a:t>Enhanced Visibility:</a:t>
            </a:r>
            <a:r>
              <a:rPr lang="en-US" sz="1800" dirty="0"/>
              <a:t> The monitoring system provided detailed insights into energy consumption at the site, line, and asset levels, enabling more informed decision-making. </a:t>
            </a:r>
          </a:p>
          <a:p>
            <a:pPr marL="285750" indent="-285750">
              <a:buFont typeface="Wingdings" pitchFamily="2" charset="2"/>
              <a:buChar char="v"/>
            </a:pPr>
            <a:r>
              <a:rPr lang="en-US" sz="1800" b="1" dirty="0"/>
              <a:t>Rapid Identification of Inefficiencies:</a:t>
            </a:r>
            <a:r>
              <a:rPr lang="en-US" sz="1800" dirty="0"/>
              <a:t> The real-time data allowed for the swift detection of inefficiencies, such as equipment running unnecessarily during non-production periods, leading to prompt corrective actions. </a:t>
            </a:r>
          </a:p>
          <a:p>
            <a:pPr marL="285750" indent="-285750">
              <a:buFont typeface="Wingdings" pitchFamily="2" charset="2"/>
              <a:buChar char="v"/>
            </a:pPr>
            <a:r>
              <a:rPr lang="en-US" sz="1800" b="1" dirty="0"/>
              <a:t>Promotion of Energy-Saving Culture:</a:t>
            </a:r>
            <a:r>
              <a:rPr lang="en-US" sz="1800" dirty="0"/>
              <a:t> The initiative fostered greater awareness among employees regarding energy usage, encouraging behaviors aligned with the company's sustainability goals. </a:t>
            </a:r>
          </a:p>
        </p:txBody>
      </p:sp>
      <p:sp>
        <p:nvSpPr>
          <p:cNvPr id="9" name="TextBox 8">
            <a:extLst>
              <a:ext uri="{FF2B5EF4-FFF2-40B4-BE49-F238E27FC236}">
                <a16:creationId xmlns:a16="http://schemas.microsoft.com/office/drawing/2014/main" id="{AEB16CB0-A918-C2D6-F77D-F339CCFC57CF}"/>
              </a:ext>
            </a:extLst>
          </p:cNvPr>
          <p:cNvSpPr txBox="1"/>
          <p:nvPr/>
        </p:nvSpPr>
        <p:spPr>
          <a:xfrm>
            <a:off x="8794568" y="6553442"/>
            <a:ext cx="3497580" cy="307777"/>
          </a:xfrm>
          <a:prstGeom prst="rect">
            <a:avLst/>
          </a:prstGeom>
          <a:noFill/>
        </p:spPr>
        <p:txBody>
          <a:bodyPr wrap="square">
            <a:spAutoFit/>
          </a:bodyPr>
          <a:lstStyle/>
          <a:p>
            <a:r>
              <a:rPr lang="en-US" sz="1400" dirty="0">
                <a:hlinkClick r:id="rId3"/>
              </a:rPr>
              <a:t>Source: rs-industria.com</a:t>
            </a:r>
            <a:endParaRPr lang="en-VN" sz="1400" dirty="0"/>
          </a:p>
        </p:txBody>
      </p:sp>
    </p:spTree>
    <p:extLst>
      <p:ext uri="{BB962C8B-B14F-4D97-AF65-F5344CB8AC3E}">
        <p14:creationId xmlns:p14="http://schemas.microsoft.com/office/powerpoint/2010/main" val="1444016674"/>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1A2EEC-1012-87FA-A01A-47C935DA9063}"/>
              </a:ext>
            </a:extLst>
          </p:cNvPr>
          <p:cNvSpPr>
            <a:spLocks noGrp="1"/>
          </p:cNvSpPr>
          <p:nvPr>
            <p:ph type="title"/>
          </p:nvPr>
        </p:nvSpPr>
        <p:spPr>
          <a:xfrm>
            <a:off x="833966" y="479513"/>
            <a:ext cx="10524067" cy="654050"/>
          </a:xfrm>
        </p:spPr>
        <p:txBody>
          <a:bodyPr/>
          <a:lstStyle/>
          <a:p>
            <a:pPr algn="ctr"/>
            <a:r>
              <a:rPr lang="en-VN" sz="3200" dirty="0">
                <a:solidFill>
                  <a:schemeClr val="accent1">
                    <a:lumMod val="50000"/>
                  </a:schemeClr>
                </a:solidFill>
              </a:rPr>
              <a:t>Q&amp;A</a:t>
            </a:r>
          </a:p>
        </p:txBody>
      </p:sp>
      <p:sp>
        <p:nvSpPr>
          <p:cNvPr id="3" name="Rectangle 2">
            <a:extLst>
              <a:ext uri="{FF2B5EF4-FFF2-40B4-BE49-F238E27FC236}">
                <a16:creationId xmlns:a16="http://schemas.microsoft.com/office/drawing/2014/main" id="{57BA69DF-0FD2-57C7-D78D-EC1C442DC4B2}"/>
              </a:ext>
            </a:extLst>
          </p:cNvPr>
          <p:cNvSpPr>
            <a:spLocks noChangeArrowheads="1"/>
          </p:cNvSpPr>
          <p:nvPr/>
        </p:nvSpPr>
        <p:spPr bwMode="auto">
          <a:xfrm rot="10800000" flipV="1">
            <a:off x="609599" y="1368529"/>
            <a:ext cx="10972799" cy="32669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algn="just" eaLnBrk="0" fontAlgn="base" hangingPunct="0">
              <a:lnSpc>
                <a:spcPct val="150000"/>
              </a:lnSpc>
              <a:spcBef>
                <a:spcPct val="0"/>
              </a:spcBef>
              <a:spcAft>
                <a:spcPct val="0"/>
              </a:spcAft>
              <a:buClrTx/>
            </a:pPr>
            <a:r>
              <a:rPr lang="en-US" altLang="en-US" sz="2000" dirty="0">
                <a:solidFill>
                  <a:schemeClr val="tx1"/>
                </a:solidFill>
                <a:latin typeface="Arial" panose="020B0604020202020204" pitchFamily="34" charset="0"/>
              </a:rPr>
              <a:t>1. What type of refrigerant is being used in the cold storage and freezing system? Is it still suitable in terms of efficiency and environment?</a:t>
            </a:r>
          </a:p>
          <a:p>
            <a:pPr lvl="0" algn="just" eaLnBrk="0" fontAlgn="base" hangingPunct="0">
              <a:lnSpc>
                <a:spcPct val="150000"/>
              </a:lnSpc>
              <a:spcBef>
                <a:spcPct val="0"/>
              </a:spcBef>
              <a:spcAft>
                <a:spcPct val="0"/>
              </a:spcAft>
              <a:buClrTx/>
            </a:pPr>
            <a:r>
              <a:rPr lang="en-US" altLang="en-US" sz="2000" dirty="0">
                <a:solidFill>
                  <a:schemeClr val="tx1"/>
                </a:solidFill>
                <a:latin typeface="Arial" panose="020B0604020202020204" pitchFamily="34" charset="0"/>
              </a:rPr>
              <a:t>2. Is there a method of </a:t>
            </a:r>
            <a:r>
              <a:rPr lang="en-US" altLang="en-US" sz="2000" b="1" dirty="0">
                <a:solidFill>
                  <a:schemeClr val="tx1"/>
                </a:solidFill>
                <a:latin typeface="Arial" panose="020B0604020202020204" pitchFamily="34" charset="0"/>
              </a:rPr>
              <a:t>recovering waste heat from the compressor </a:t>
            </a:r>
            <a:r>
              <a:rPr lang="en-US" altLang="en-US" sz="2000" dirty="0">
                <a:solidFill>
                  <a:schemeClr val="tx1"/>
                </a:solidFill>
                <a:latin typeface="Arial" panose="020B0604020202020204" pitchFamily="34" charset="0"/>
              </a:rPr>
              <a:t>for use in steps such as washing fish and boiling water?</a:t>
            </a:r>
          </a:p>
          <a:p>
            <a:pPr lvl="0" algn="just" eaLnBrk="0" fontAlgn="base" hangingPunct="0">
              <a:lnSpc>
                <a:spcPct val="150000"/>
              </a:lnSpc>
              <a:spcBef>
                <a:spcPct val="0"/>
              </a:spcBef>
              <a:spcAft>
                <a:spcPct val="0"/>
              </a:spcAft>
              <a:buClrTx/>
            </a:pPr>
            <a:r>
              <a:rPr lang="en-US" altLang="en-US" sz="2000" dirty="0">
                <a:solidFill>
                  <a:schemeClr val="tx1"/>
                </a:solidFill>
                <a:latin typeface="Arial" panose="020B0604020202020204" pitchFamily="34" charset="0"/>
              </a:rPr>
              <a:t>3. Has regular maintenance been performed and the cold loss through the door, gaskets, and panel shells checked?</a:t>
            </a:r>
          </a:p>
          <a:p>
            <a:pPr lvl="0" algn="just" eaLnBrk="0" fontAlgn="base" hangingPunct="0">
              <a:lnSpc>
                <a:spcPct val="150000"/>
              </a:lnSpc>
              <a:spcBef>
                <a:spcPct val="0"/>
              </a:spcBef>
              <a:spcAft>
                <a:spcPct val="0"/>
              </a:spcAft>
              <a:buClrTx/>
            </a:pPr>
            <a:r>
              <a:rPr lang="en-US" sz="2000" dirty="0">
                <a:solidFill>
                  <a:schemeClr val="tx1"/>
                </a:solidFill>
                <a:latin typeface="Arial" panose="020B0604020202020204" pitchFamily="34" charset="0"/>
              </a:rPr>
              <a:t>4. </a:t>
            </a:r>
            <a:r>
              <a:rPr lang="en-VN" sz="2000" dirty="0"/>
              <a:t>Which of the measures we identified herein may be applicable to your </a:t>
            </a:r>
            <a:r>
              <a:rPr lang="en-VN" sz="2000"/>
              <a:t>facilities?</a:t>
            </a:r>
            <a:endParaRPr kumimoji="0" lang="en-US" altLang="en-US" sz="20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884598691"/>
      </p:ext>
    </p:extLst>
  </p:cSld>
  <p:clrMapOvr>
    <a:masterClrMapping/>
  </p:clrMapOvr>
  <p:transition advClick="0"/>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593920" y="2465195"/>
            <a:ext cx="4687610"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4800" b="1" dirty="0">
                <a:solidFill>
                  <a:schemeClr val="accent1">
                    <a:lumMod val="50000"/>
                  </a:schemeClr>
                </a:solidFill>
              </a:rPr>
              <a:t>THANK YOU</a:t>
            </a:r>
          </a:p>
        </p:txBody>
      </p:sp>
    </p:spTree>
    <p:extLst>
      <p:ext uri="{BB962C8B-B14F-4D97-AF65-F5344CB8AC3E}">
        <p14:creationId xmlns:p14="http://schemas.microsoft.com/office/powerpoint/2010/main" val="15748900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5"/>
          <p:cNvSpPr>
            <a:spLocks noGrp="1" noChangeArrowheads="1"/>
          </p:cNvSpPr>
          <p:nvPr>
            <p:ph type="title"/>
          </p:nvPr>
        </p:nvSpPr>
        <p:spPr>
          <a:xfrm>
            <a:off x="658313" y="527404"/>
            <a:ext cx="10875371" cy="640557"/>
          </a:xfrm>
        </p:spPr>
        <p:txBody>
          <a:bodyPr>
            <a:noAutofit/>
          </a:bodyPr>
          <a:lstStyle/>
          <a:p>
            <a:pPr algn="ctr" eaLnBrk="1" hangingPunct="1">
              <a:lnSpc>
                <a:spcPct val="90000"/>
              </a:lnSpc>
            </a:pPr>
            <a:r>
              <a:rPr lang="en-US" sz="3200">
                <a:solidFill>
                  <a:schemeClr val="accent1">
                    <a:lumMod val="50000"/>
                  </a:schemeClr>
                </a:solidFill>
              </a:rPr>
              <a:t>GLOBAL INDUSTRIAL ENERGY USAGE</a:t>
            </a:r>
            <a:endParaRPr lang="en-US" sz="3200" dirty="0">
              <a:solidFill>
                <a:schemeClr val="accent1">
                  <a:lumMod val="50000"/>
                </a:schemeClr>
              </a:solidFill>
            </a:endParaRPr>
          </a:p>
        </p:txBody>
      </p:sp>
      <p:sp>
        <p:nvSpPr>
          <p:cNvPr id="10" name="Rectangle 3">
            <a:extLst>
              <a:ext uri="{FF2B5EF4-FFF2-40B4-BE49-F238E27FC236}">
                <a16:creationId xmlns:a16="http://schemas.microsoft.com/office/drawing/2014/main" id="{F8600A51-0B56-40A7-B226-D72A87CD38AB}"/>
              </a:ext>
            </a:extLst>
          </p:cNvPr>
          <p:cNvSpPr txBox="1">
            <a:spLocks noChangeArrowheads="1"/>
          </p:cNvSpPr>
          <p:nvPr/>
        </p:nvSpPr>
        <p:spPr>
          <a:xfrm>
            <a:off x="658313" y="1167961"/>
            <a:ext cx="10779490" cy="737435"/>
          </a:xfrm>
          <a:prstGeom prst="rect">
            <a:avLst/>
          </a:prstGeom>
          <a:noFill/>
          <a:ln>
            <a:noFill/>
          </a:ln>
        </p:spPr>
        <p:txBody>
          <a:bodyPr spcFirstLastPara="1" wrap="square" lIns="121900" tIns="121900" rIns="121900" bIns="121900" anchor="t" anchorCtr="0">
            <a:norm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607997" marR="0" lvl="0" indent="0" algn="l" defTabSz="914400" rtl="0" eaLnBrk="1" fontAlgn="auto" latinLnBrk="0" hangingPunct="1">
              <a:lnSpc>
                <a:spcPct val="115000"/>
              </a:lnSpc>
              <a:spcBef>
                <a:spcPct val="55000"/>
              </a:spcBef>
              <a:spcAft>
                <a:spcPts val="0"/>
              </a:spcAft>
              <a:buClr>
                <a:srgbClr val="008000"/>
              </a:buClr>
              <a:buSzPts val="1800"/>
              <a:buFont typeface="Arial"/>
              <a:buNone/>
              <a:tabLst/>
              <a:defRPr/>
            </a:pPr>
            <a:r>
              <a:rPr kumimoji="0" lang="en-US" sz="1800" b="0" i="0" u="none" strike="noStrike" kern="0" cap="none" spc="0" normalizeH="0" baseline="0" noProof="0" dirty="0">
                <a:ln>
                  <a:noFill/>
                </a:ln>
                <a:solidFill>
                  <a:srgbClr val="000000"/>
                </a:solidFill>
                <a:effectLst/>
                <a:uLnTx/>
                <a:uFillTx/>
                <a:latin typeface="Arial"/>
                <a:cs typeface="Arial"/>
                <a:sym typeface="Arial"/>
              </a:rPr>
              <a:t> Total Final Energy Consumption (TFC) by Sector from 1990 to 2020-</a:t>
            </a:r>
            <a:r>
              <a:rPr kumimoji="0" lang="en-US" sz="1800" b="0" i="0" u="none" strike="noStrike" kern="0" cap="none" spc="0" normalizeH="0" baseline="0" noProof="0" dirty="0">
                <a:ln>
                  <a:noFill/>
                </a:ln>
                <a:solidFill>
                  <a:srgbClr val="000000"/>
                </a:solidFill>
                <a:effectLst/>
                <a:uLnTx/>
                <a:uFillTx/>
                <a:latin typeface="Arial" charset="0"/>
                <a:cs typeface="Arial"/>
                <a:sym typeface="Arial"/>
              </a:rPr>
              <a:t>2022</a:t>
            </a:r>
            <a:endParaRPr kumimoji="0" lang="en-US" sz="1800" b="0" i="0" u="none" strike="noStrike" kern="0" cap="none" spc="0" normalizeH="0" baseline="0" noProof="0" dirty="0">
              <a:ln>
                <a:noFill/>
              </a:ln>
              <a:solidFill>
                <a:srgbClr val="000000"/>
              </a:solidFill>
              <a:effectLst/>
              <a:uLnTx/>
              <a:uFillTx/>
              <a:latin typeface="Arial"/>
              <a:cs typeface="Arial"/>
              <a:sym typeface="Arial"/>
            </a:endParaRPr>
          </a:p>
        </p:txBody>
      </p:sp>
      <p:pic>
        <p:nvPicPr>
          <p:cNvPr id="6" name="Picture 5">
            <a:extLst>
              <a:ext uri="{FF2B5EF4-FFF2-40B4-BE49-F238E27FC236}">
                <a16:creationId xmlns:a16="http://schemas.microsoft.com/office/drawing/2014/main" id="{CE5B9D74-CF9F-8964-0E67-AC90057781F6}"/>
              </a:ext>
            </a:extLst>
          </p:cNvPr>
          <p:cNvPicPr>
            <a:picLocks noChangeAspect="1"/>
          </p:cNvPicPr>
          <p:nvPr/>
        </p:nvPicPr>
        <p:blipFill>
          <a:blip r:embed="rId3"/>
          <a:stretch>
            <a:fillRect/>
          </a:stretch>
        </p:blipFill>
        <p:spPr>
          <a:xfrm>
            <a:off x="1688884" y="1816336"/>
            <a:ext cx="9376906" cy="4361351"/>
          </a:xfrm>
          <a:prstGeom prst="rect">
            <a:avLst/>
          </a:prstGeom>
        </p:spPr>
      </p:pic>
    </p:spTree>
    <p:extLst>
      <p:ext uri="{BB962C8B-B14F-4D97-AF65-F5344CB8AC3E}">
        <p14:creationId xmlns:p14="http://schemas.microsoft.com/office/powerpoint/2010/main" val="49708227"/>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F498A6-B545-47CE-6AB3-40CA2925B7EB}"/>
              </a:ext>
            </a:extLst>
          </p:cNvPr>
          <p:cNvSpPr>
            <a:spLocks noGrp="1"/>
          </p:cNvSpPr>
          <p:nvPr>
            <p:ph type="title"/>
          </p:nvPr>
        </p:nvSpPr>
        <p:spPr>
          <a:xfrm>
            <a:off x="698861" y="531793"/>
            <a:ext cx="10883539" cy="654050"/>
          </a:xfrm>
        </p:spPr>
        <p:txBody>
          <a:bodyPr>
            <a:noAutofit/>
          </a:bodyPr>
          <a:lstStyle/>
          <a:p>
            <a:pPr algn="ctr"/>
            <a:r>
              <a:rPr lang="vi-VN">
                <a:solidFill>
                  <a:schemeClr val="accent1">
                    <a:lumMod val="50000"/>
                  </a:schemeClr>
                </a:solidFill>
                <a:latin typeface="Arial" panose="020B0604020202020204" pitchFamily="34" charset="0"/>
              </a:rPr>
              <a:t>FINAL ENERGY CONSUMPTION BY INDUSTRY IN VIETNAM</a:t>
            </a:r>
            <a:endParaRPr lang="en-US" dirty="0">
              <a:solidFill>
                <a:schemeClr val="accent1">
                  <a:lumMod val="50000"/>
                </a:schemeClr>
              </a:solidFill>
            </a:endParaRPr>
          </a:p>
        </p:txBody>
      </p:sp>
      <p:grpSp>
        <p:nvGrpSpPr>
          <p:cNvPr id="20" name="Group 19">
            <a:extLst>
              <a:ext uri="{FF2B5EF4-FFF2-40B4-BE49-F238E27FC236}">
                <a16:creationId xmlns:a16="http://schemas.microsoft.com/office/drawing/2014/main" id="{47315738-42DD-7186-0A55-B27AD343A016}"/>
              </a:ext>
            </a:extLst>
          </p:cNvPr>
          <p:cNvGrpSpPr/>
          <p:nvPr/>
        </p:nvGrpSpPr>
        <p:grpSpPr>
          <a:xfrm>
            <a:off x="1284514" y="1543219"/>
            <a:ext cx="9322382" cy="3953342"/>
            <a:chOff x="1284514" y="1543219"/>
            <a:chExt cx="9322382" cy="3953342"/>
          </a:xfrm>
        </p:grpSpPr>
        <p:pic>
          <p:nvPicPr>
            <p:cNvPr id="3" name="Picture 2">
              <a:extLst>
                <a:ext uri="{FF2B5EF4-FFF2-40B4-BE49-F238E27FC236}">
                  <a16:creationId xmlns:a16="http://schemas.microsoft.com/office/drawing/2014/main" id="{F16CAE9F-E20C-DB7C-41F2-C3B5C5B19D26}"/>
                </a:ext>
              </a:extLst>
            </p:cNvPr>
            <p:cNvPicPr>
              <a:picLocks noChangeAspect="1"/>
            </p:cNvPicPr>
            <p:nvPr/>
          </p:nvPicPr>
          <p:blipFill>
            <a:blip r:embed="rId2"/>
            <a:srcRect b="13601"/>
            <a:stretch/>
          </p:blipFill>
          <p:spPr>
            <a:xfrm>
              <a:off x="1585104" y="1543219"/>
              <a:ext cx="9021792" cy="3953342"/>
            </a:xfrm>
            <a:prstGeom prst="rect">
              <a:avLst/>
            </a:prstGeom>
          </p:spPr>
        </p:pic>
        <p:sp>
          <p:nvSpPr>
            <p:cNvPr id="6" name="TextBox 5">
              <a:extLst>
                <a:ext uri="{FF2B5EF4-FFF2-40B4-BE49-F238E27FC236}">
                  <a16:creationId xmlns:a16="http://schemas.microsoft.com/office/drawing/2014/main" id="{01423AA1-42CC-B88F-03C4-A15EF201E548}"/>
                </a:ext>
              </a:extLst>
            </p:cNvPr>
            <p:cNvSpPr txBox="1"/>
            <p:nvPr/>
          </p:nvSpPr>
          <p:spPr>
            <a:xfrm>
              <a:off x="1284514" y="3831071"/>
              <a:ext cx="1050026" cy="415498"/>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VN" sz="1050" b="0" i="0" u="none" strike="noStrike" kern="0" cap="none" spc="0" normalizeH="0" baseline="0" noProof="0" dirty="0">
                  <a:ln>
                    <a:noFill/>
                  </a:ln>
                  <a:solidFill>
                    <a:srgbClr val="434343">
                      <a:lumMod val="75000"/>
                    </a:srgbClr>
                  </a:solidFill>
                  <a:effectLst/>
                  <a:uLnTx/>
                  <a:uFillTx/>
                  <a:latin typeface="Arial"/>
                  <a:ea typeface="+mn-ea"/>
                  <a:cs typeface="Arial"/>
                  <a:sym typeface="Arial"/>
                </a:rPr>
                <a:t>Transportation</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VN" sz="1050" b="0" i="0" u="none" strike="noStrike" kern="0" cap="none" spc="0" normalizeH="0" baseline="0" noProof="0" dirty="0">
                  <a:ln>
                    <a:noFill/>
                  </a:ln>
                  <a:solidFill>
                    <a:srgbClr val="434343">
                      <a:lumMod val="75000"/>
                    </a:srgbClr>
                  </a:solidFill>
                  <a:effectLst/>
                  <a:uLnTx/>
                  <a:uFillTx/>
                  <a:latin typeface="Arial"/>
                  <a:ea typeface="+mn-ea"/>
                  <a:cs typeface="Arial"/>
                  <a:sym typeface="Arial"/>
                </a:rPr>
                <a:t>31,7%</a:t>
              </a:r>
            </a:p>
          </p:txBody>
        </p:sp>
        <p:sp>
          <p:nvSpPr>
            <p:cNvPr id="7" name="TextBox 6">
              <a:extLst>
                <a:ext uri="{FF2B5EF4-FFF2-40B4-BE49-F238E27FC236}">
                  <a16:creationId xmlns:a16="http://schemas.microsoft.com/office/drawing/2014/main" id="{94852C2E-CBE2-EE8F-B5DB-0D2BF78EEFF2}"/>
                </a:ext>
              </a:extLst>
            </p:cNvPr>
            <p:cNvSpPr txBox="1"/>
            <p:nvPr/>
          </p:nvSpPr>
          <p:spPr>
            <a:xfrm>
              <a:off x="2345426" y="2306151"/>
              <a:ext cx="767888" cy="415498"/>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VN" sz="1050" b="0" i="0" u="none" strike="noStrike" kern="0" cap="none" spc="0" normalizeH="0" baseline="0" noProof="0" dirty="0">
                  <a:ln>
                    <a:noFill/>
                  </a:ln>
                  <a:solidFill>
                    <a:srgbClr val="434343">
                      <a:lumMod val="75000"/>
                    </a:srgbClr>
                  </a:solidFill>
                  <a:effectLst/>
                  <a:uLnTx/>
                  <a:uFillTx/>
                  <a:latin typeface="Arial"/>
                  <a:ea typeface="+mn-ea"/>
                  <a:cs typeface="Arial"/>
                  <a:sym typeface="Arial"/>
                </a:rPr>
                <a:t>Services</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VN" sz="1050" b="0" i="0" u="none" strike="noStrike" kern="0" cap="none" spc="0" normalizeH="0" baseline="0" noProof="0" dirty="0">
                  <a:ln>
                    <a:noFill/>
                  </a:ln>
                  <a:solidFill>
                    <a:srgbClr val="434343">
                      <a:lumMod val="75000"/>
                    </a:srgbClr>
                  </a:solidFill>
                  <a:effectLst/>
                  <a:uLnTx/>
                  <a:uFillTx/>
                  <a:latin typeface="Arial"/>
                  <a:ea typeface="+mn-ea"/>
                  <a:cs typeface="Arial"/>
                  <a:sym typeface="Arial"/>
                </a:rPr>
                <a:t>3,9%</a:t>
              </a:r>
            </a:p>
          </p:txBody>
        </p:sp>
        <p:sp>
          <p:nvSpPr>
            <p:cNvPr id="8" name="TextBox 7">
              <a:extLst>
                <a:ext uri="{FF2B5EF4-FFF2-40B4-BE49-F238E27FC236}">
                  <a16:creationId xmlns:a16="http://schemas.microsoft.com/office/drawing/2014/main" id="{F2D73E2B-A3DF-04E3-5D05-BDA315D27B2F}"/>
                </a:ext>
              </a:extLst>
            </p:cNvPr>
            <p:cNvSpPr txBox="1"/>
            <p:nvPr/>
          </p:nvSpPr>
          <p:spPr>
            <a:xfrm>
              <a:off x="3119133" y="2306151"/>
              <a:ext cx="1307998" cy="253916"/>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VN" sz="1050" b="0" i="0" u="none" strike="noStrike" kern="0" cap="none" spc="0" normalizeH="0" baseline="0" noProof="0" dirty="0">
                  <a:ln>
                    <a:noFill/>
                  </a:ln>
                  <a:solidFill>
                    <a:srgbClr val="434343">
                      <a:lumMod val="75000"/>
                    </a:srgbClr>
                  </a:solidFill>
                  <a:effectLst/>
                  <a:uLnTx/>
                  <a:uFillTx/>
                  <a:latin typeface="Arial"/>
                  <a:ea typeface="+mn-ea"/>
                  <a:cs typeface="Arial"/>
                  <a:sym typeface="Arial"/>
                </a:rPr>
                <a:t>Household 14,9 %</a:t>
              </a:r>
            </a:p>
          </p:txBody>
        </p:sp>
        <p:sp>
          <p:nvSpPr>
            <p:cNvPr id="9" name="TextBox 8">
              <a:extLst>
                <a:ext uri="{FF2B5EF4-FFF2-40B4-BE49-F238E27FC236}">
                  <a16:creationId xmlns:a16="http://schemas.microsoft.com/office/drawing/2014/main" id="{AA040E1F-9102-A38B-9574-371924D8397C}"/>
                </a:ext>
              </a:extLst>
            </p:cNvPr>
            <p:cNvSpPr txBox="1"/>
            <p:nvPr/>
          </p:nvSpPr>
          <p:spPr>
            <a:xfrm>
              <a:off x="4427131" y="2430568"/>
              <a:ext cx="1026612" cy="415498"/>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VN" sz="1050" b="0" i="0" u="none" strike="noStrike" kern="0" cap="none" spc="0" normalizeH="0" baseline="0" noProof="0" dirty="0">
                  <a:ln>
                    <a:noFill/>
                  </a:ln>
                  <a:solidFill>
                    <a:srgbClr val="434343">
                      <a:lumMod val="75000"/>
                    </a:srgbClr>
                  </a:solidFill>
                  <a:effectLst/>
                  <a:uLnTx/>
                  <a:uFillTx/>
                  <a:latin typeface="Arial"/>
                  <a:ea typeface="+mn-ea"/>
                  <a:cs typeface="Arial"/>
                  <a:sym typeface="Arial"/>
                </a:rPr>
                <a:t>Non- energy </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VN" sz="1050" b="0" i="0" u="none" strike="noStrike" kern="0" cap="none" spc="0" normalizeH="0" baseline="0" noProof="0" dirty="0">
                  <a:ln>
                    <a:noFill/>
                  </a:ln>
                  <a:solidFill>
                    <a:srgbClr val="434343">
                      <a:lumMod val="75000"/>
                    </a:srgbClr>
                  </a:solidFill>
                  <a:effectLst/>
                  <a:uLnTx/>
                  <a:uFillTx/>
                  <a:latin typeface="Arial"/>
                  <a:ea typeface="+mn-ea"/>
                  <a:cs typeface="Arial"/>
                  <a:sym typeface="Arial"/>
                </a:rPr>
                <a:t>2%</a:t>
              </a:r>
            </a:p>
          </p:txBody>
        </p:sp>
        <p:sp>
          <p:nvSpPr>
            <p:cNvPr id="10" name="TextBox 9">
              <a:extLst>
                <a:ext uri="{FF2B5EF4-FFF2-40B4-BE49-F238E27FC236}">
                  <a16:creationId xmlns:a16="http://schemas.microsoft.com/office/drawing/2014/main" id="{E7903265-5185-98B4-A552-6DF7FE7BD7AB}"/>
                </a:ext>
              </a:extLst>
            </p:cNvPr>
            <p:cNvSpPr txBox="1"/>
            <p:nvPr/>
          </p:nvSpPr>
          <p:spPr>
            <a:xfrm>
              <a:off x="4918665" y="4100025"/>
              <a:ext cx="715404" cy="415498"/>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VN" sz="1050" b="0" i="0" u="none" strike="noStrike" kern="0" cap="none" spc="0" normalizeH="0" baseline="0" noProof="0" dirty="0">
                  <a:ln>
                    <a:noFill/>
                  </a:ln>
                  <a:solidFill>
                    <a:srgbClr val="434343">
                      <a:lumMod val="75000"/>
                    </a:srgbClr>
                  </a:solidFill>
                  <a:effectLst/>
                  <a:uLnTx/>
                  <a:uFillTx/>
                  <a:latin typeface="Arial"/>
                  <a:ea typeface="+mn-ea"/>
                  <a:cs typeface="Arial"/>
                  <a:sym typeface="Arial"/>
                </a:rPr>
                <a:t>Industry</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VN" sz="1050" b="0" i="0" u="none" strike="noStrike" kern="0" cap="none" spc="0" normalizeH="0" baseline="0" noProof="0" dirty="0">
                  <a:ln>
                    <a:noFill/>
                  </a:ln>
                  <a:solidFill>
                    <a:srgbClr val="434343">
                      <a:lumMod val="75000"/>
                    </a:srgbClr>
                  </a:solidFill>
                  <a:effectLst/>
                  <a:uLnTx/>
                  <a:uFillTx/>
                  <a:latin typeface="Arial"/>
                  <a:ea typeface="+mn-ea"/>
                  <a:cs typeface="Arial"/>
                  <a:sym typeface="Arial"/>
                </a:rPr>
                <a:t>45,7%</a:t>
              </a:r>
            </a:p>
          </p:txBody>
        </p:sp>
        <p:sp>
          <p:nvSpPr>
            <p:cNvPr id="11" name="TextBox 10">
              <a:extLst>
                <a:ext uri="{FF2B5EF4-FFF2-40B4-BE49-F238E27FC236}">
                  <a16:creationId xmlns:a16="http://schemas.microsoft.com/office/drawing/2014/main" id="{3CE5EC77-5AFB-D82A-A77F-A05808BF32AF}"/>
                </a:ext>
              </a:extLst>
            </p:cNvPr>
            <p:cNvSpPr txBox="1"/>
            <p:nvPr/>
          </p:nvSpPr>
          <p:spPr>
            <a:xfrm>
              <a:off x="2334540" y="4877512"/>
              <a:ext cx="898517" cy="415498"/>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VN" sz="1050" b="0" i="0" u="none" strike="noStrike" kern="0" cap="none" spc="0" normalizeH="0" baseline="0" noProof="0" dirty="0">
                  <a:ln>
                    <a:noFill/>
                  </a:ln>
                  <a:solidFill>
                    <a:srgbClr val="434343">
                      <a:lumMod val="75000"/>
                    </a:srgbClr>
                  </a:solidFill>
                  <a:effectLst/>
                  <a:uLnTx/>
                  <a:uFillTx/>
                  <a:latin typeface="Arial"/>
                  <a:ea typeface="+mn-ea"/>
                  <a:cs typeface="Arial"/>
                  <a:sym typeface="Arial"/>
                </a:rPr>
                <a:t>Argriculture</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VN" sz="1050" b="0" i="0" u="none" strike="noStrike" kern="0" cap="none" spc="0" normalizeH="0" baseline="0" noProof="0" dirty="0">
                  <a:ln>
                    <a:noFill/>
                  </a:ln>
                  <a:solidFill>
                    <a:srgbClr val="434343">
                      <a:lumMod val="75000"/>
                    </a:srgbClr>
                  </a:solidFill>
                  <a:effectLst/>
                  <a:uLnTx/>
                  <a:uFillTx/>
                  <a:latin typeface="Arial"/>
                  <a:ea typeface="+mn-ea"/>
                  <a:cs typeface="Arial"/>
                  <a:sym typeface="Arial"/>
                </a:rPr>
                <a:t>1,8 %</a:t>
              </a:r>
            </a:p>
          </p:txBody>
        </p:sp>
        <p:sp>
          <p:nvSpPr>
            <p:cNvPr id="12" name="TextBox 11">
              <a:extLst>
                <a:ext uri="{FF2B5EF4-FFF2-40B4-BE49-F238E27FC236}">
                  <a16:creationId xmlns:a16="http://schemas.microsoft.com/office/drawing/2014/main" id="{441FAC39-AF4C-74AF-95E1-19492A654A1A}"/>
                </a:ext>
              </a:extLst>
            </p:cNvPr>
            <p:cNvSpPr txBox="1"/>
            <p:nvPr/>
          </p:nvSpPr>
          <p:spPr>
            <a:xfrm>
              <a:off x="3233058" y="1820097"/>
              <a:ext cx="1194074" cy="400110"/>
            </a:xfrm>
            <a:prstGeom prst="rect">
              <a:avLst/>
            </a:prstGeom>
            <a:solidFill>
              <a:schemeClr val="bg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VN" sz="2000" b="1" i="0" u="none" strike="noStrike" kern="0" cap="none" spc="0" normalizeH="0" baseline="0" noProof="0" dirty="0">
                  <a:ln>
                    <a:noFill/>
                  </a:ln>
                  <a:solidFill>
                    <a:srgbClr val="434343">
                      <a:lumMod val="75000"/>
                    </a:srgbClr>
                  </a:solidFill>
                  <a:effectLst/>
                  <a:uLnTx/>
                  <a:uFillTx/>
                  <a:latin typeface="Arial"/>
                  <a:ea typeface="+mn-ea"/>
                  <a:cs typeface="Arial"/>
                  <a:sym typeface="Arial"/>
                </a:rPr>
                <a:t>2012</a:t>
              </a:r>
            </a:p>
          </p:txBody>
        </p:sp>
        <p:sp>
          <p:nvSpPr>
            <p:cNvPr id="13" name="TextBox 12">
              <a:extLst>
                <a:ext uri="{FF2B5EF4-FFF2-40B4-BE49-F238E27FC236}">
                  <a16:creationId xmlns:a16="http://schemas.microsoft.com/office/drawing/2014/main" id="{4AE3272D-1B71-0CC0-BEF4-DC165C294ED6}"/>
                </a:ext>
              </a:extLst>
            </p:cNvPr>
            <p:cNvSpPr txBox="1"/>
            <p:nvPr/>
          </p:nvSpPr>
          <p:spPr>
            <a:xfrm>
              <a:off x="7369629" y="1820097"/>
              <a:ext cx="1194074" cy="400110"/>
            </a:xfrm>
            <a:prstGeom prst="rect">
              <a:avLst/>
            </a:prstGeom>
            <a:solidFill>
              <a:schemeClr val="bg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VN" sz="2000" b="1" i="0" u="none" strike="noStrike" kern="0" cap="none" spc="0" normalizeH="0" baseline="0" noProof="0" dirty="0">
                  <a:ln>
                    <a:noFill/>
                  </a:ln>
                  <a:solidFill>
                    <a:srgbClr val="434343">
                      <a:lumMod val="75000"/>
                    </a:srgbClr>
                  </a:solidFill>
                  <a:effectLst/>
                  <a:uLnTx/>
                  <a:uFillTx/>
                  <a:latin typeface="Arial"/>
                  <a:ea typeface="+mn-ea"/>
                  <a:cs typeface="Arial"/>
                  <a:sym typeface="Arial"/>
                </a:rPr>
                <a:t>2021</a:t>
              </a:r>
            </a:p>
          </p:txBody>
        </p:sp>
        <p:sp>
          <p:nvSpPr>
            <p:cNvPr id="14" name="TextBox 13">
              <a:extLst>
                <a:ext uri="{FF2B5EF4-FFF2-40B4-BE49-F238E27FC236}">
                  <a16:creationId xmlns:a16="http://schemas.microsoft.com/office/drawing/2014/main" id="{44DEC9D3-9F87-3C12-60BC-0E472BDB3F93}"/>
                </a:ext>
              </a:extLst>
            </p:cNvPr>
            <p:cNvSpPr txBox="1"/>
            <p:nvPr/>
          </p:nvSpPr>
          <p:spPr>
            <a:xfrm>
              <a:off x="5949221" y="2638317"/>
              <a:ext cx="812520" cy="253916"/>
            </a:xfrm>
            <a:prstGeom prst="rect">
              <a:avLst/>
            </a:prstGeom>
            <a:solidFill>
              <a:schemeClr val="bg1"/>
            </a:solidFill>
          </p:spPr>
          <p:txBody>
            <a:bodyPr wrap="square" rtlCol="0">
              <a:sp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en-VN" sz="1050" b="0" i="0" u="none" strike="noStrike" kern="0" cap="none" spc="0" normalizeH="0" baseline="0" noProof="0" dirty="0">
                  <a:ln>
                    <a:noFill/>
                  </a:ln>
                  <a:solidFill>
                    <a:srgbClr val="434343">
                      <a:lumMod val="75000"/>
                    </a:srgbClr>
                  </a:solidFill>
                  <a:effectLst/>
                  <a:uLnTx/>
                  <a:uFillTx/>
                  <a:latin typeface="Arial"/>
                  <a:ea typeface="+mn-ea"/>
                  <a:cs typeface="Arial"/>
                  <a:sym typeface="Arial"/>
                </a:rPr>
                <a:t>Industry</a:t>
              </a:r>
            </a:p>
          </p:txBody>
        </p:sp>
        <p:sp>
          <p:nvSpPr>
            <p:cNvPr id="15" name="TextBox 14">
              <a:extLst>
                <a:ext uri="{FF2B5EF4-FFF2-40B4-BE49-F238E27FC236}">
                  <a16:creationId xmlns:a16="http://schemas.microsoft.com/office/drawing/2014/main" id="{ECD25CDD-CC73-C721-DA16-C93445137608}"/>
                </a:ext>
              </a:extLst>
            </p:cNvPr>
            <p:cNvSpPr txBox="1"/>
            <p:nvPr/>
          </p:nvSpPr>
          <p:spPr>
            <a:xfrm>
              <a:off x="5634068" y="4758021"/>
              <a:ext cx="763931" cy="577081"/>
            </a:xfrm>
            <a:prstGeom prst="rect">
              <a:avLst/>
            </a:prstGeom>
            <a:solidFill>
              <a:schemeClr val="bg1"/>
            </a:solidFill>
          </p:spPr>
          <p:txBody>
            <a:bodyPr wrap="square" rtlCol="0">
              <a:sp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en-VN" sz="1050" b="0" i="0" u="none" strike="noStrike" kern="0" cap="none" spc="0" normalizeH="0" baseline="0" noProof="0" dirty="0">
                  <a:ln>
                    <a:noFill/>
                  </a:ln>
                  <a:solidFill>
                    <a:srgbClr val="434343">
                      <a:lumMod val="75000"/>
                    </a:srgbClr>
                  </a:solidFill>
                  <a:effectLst/>
                  <a:uLnTx/>
                  <a:uFillTx/>
                  <a:latin typeface="Arial"/>
                  <a:ea typeface="+mn-ea"/>
                  <a:cs typeface="Arial"/>
                  <a:sym typeface="Arial"/>
                </a:rPr>
                <a:t>Non- energy </a:t>
              </a:r>
            </a:p>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en-VN" sz="1050" b="0" i="0" u="none" strike="noStrike" kern="0" cap="none" spc="0" normalizeH="0" baseline="0" noProof="0" dirty="0">
                  <a:ln>
                    <a:noFill/>
                  </a:ln>
                  <a:solidFill>
                    <a:srgbClr val="434343">
                      <a:lumMod val="75000"/>
                    </a:srgbClr>
                  </a:solidFill>
                  <a:effectLst/>
                  <a:uLnTx/>
                  <a:uFillTx/>
                  <a:latin typeface="Arial"/>
                  <a:ea typeface="+mn-ea"/>
                  <a:cs typeface="Arial"/>
                  <a:sym typeface="Arial"/>
                </a:rPr>
                <a:t>5,5%</a:t>
              </a:r>
            </a:p>
          </p:txBody>
        </p:sp>
        <p:sp>
          <p:nvSpPr>
            <p:cNvPr id="16" name="TextBox 15">
              <a:extLst>
                <a:ext uri="{FF2B5EF4-FFF2-40B4-BE49-F238E27FC236}">
                  <a16:creationId xmlns:a16="http://schemas.microsoft.com/office/drawing/2014/main" id="{D96A7724-0EA3-9709-07F5-6DB166F25EB8}"/>
                </a:ext>
              </a:extLst>
            </p:cNvPr>
            <p:cNvSpPr txBox="1"/>
            <p:nvPr/>
          </p:nvSpPr>
          <p:spPr>
            <a:xfrm>
              <a:off x="9109168" y="2456246"/>
              <a:ext cx="898517" cy="415498"/>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VN" sz="1050" b="0" i="0" u="none" strike="noStrike" kern="0" cap="none" spc="0" normalizeH="0" baseline="0" noProof="0" dirty="0">
                  <a:ln>
                    <a:noFill/>
                  </a:ln>
                  <a:solidFill>
                    <a:srgbClr val="434343">
                      <a:lumMod val="75000"/>
                    </a:srgbClr>
                  </a:solidFill>
                  <a:effectLst/>
                  <a:uLnTx/>
                  <a:uFillTx/>
                  <a:latin typeface="Arial"/>
                  <a:ea typeface="+mn-ea"/>
                  <a:cs typeface="Arial"/>
                  <a:sym typeface="Arial"/>
                </a:rPr>
                <a:t>Argriculture</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VN" sz="1050" b="0" i="0" u="none" strike="noStrike" kern="0" cap="none" spc="0" normalizeH="0" baseline="0" noProof="0" dirty="0">
                  <a:ln>
                    <a:noFill/>
                  </a:ln>
                  <a:solidFill>
                    <a:srgbClr val="434343">
                      <a:lumMod val="75000"/>
                    </a:srgbClr>
                  </a:solidFill>
                  <a:effectLst/>
                  <a:uLnTx/>
                  <a:uFillTx/>
                  <a:latin typeface="Arial"/>
                  <a:ea typeface="+mn-ea"/>
                  <a:cs typeface="Arial"/>
                  <a:sym typeface="Arial"/>
                </a:rPr>
                <a:t>5,2%</a:t>
              </a:r>
            </a:p>
          </p:txBody>
        </p:sp>
        <p:sp>
          <p:nvSpPr>
            <p:cNvPr id="17" name="TextBox 16">
              <a:extLst>
                <a:ext uri="{FF2B5EF4-FFF2-40B4-BE49-F238E27FC236}">
                  <a16:creationId xmlns:a16="http://schemas.microsoft.com/office/drawing/2014/main" id="{F1605093-AB50-8E83-3471-E4051544C3AC}"/>
                </a:ext>
              </a:extLst>
            </p:cNvPr>
            <p:cNvSpPr txBox="1"/>
            <p:nvPr/>
          </p:nvSpPr>
          <p:spPr>
            <a:xfrm>
              <a:off x="9462352" y="3045248"/>
              <a:ext cx="1050026" cy="415498"/>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VN" sz="1050" b="0" i="0" u="none" strike="noStrike" kern="0" cap="none" spc="0" normalizeH="0" baseline="0" noProof="0" dirty="0">
                  <a:ln>
                    <a:noFill/>
                  </a:ln>
                  <a:solidFill>
                    <a:srgbClr val="434343">
                      <a:lumMod val="75000"/>
                    </a:srgbClr>
                  </a:solidFill>
                  <a:effectLst/>
                  <a:uLnTx/>
                  <a:uFillTx/>
                  <a:latin typeface="Arial"/>
                  <a:ea typeface="+mn-ea"/>
                  <a:cs typeface="Arial"/>
                  <a:sym typeface="Arial"/>
                </a:rPr>
                <a:t>Transportation</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VN" sz="1050" b="0" i="0" u="none" strike="noStrike" kern="0" cap="none" spc="0" normalizeH="0" baseline="0" noProof="0" dirty="0">
                  <a:ln>
                    <a:noFill/>
                  </a:ln>
                  <a:solidFill>
                    <a:srgbClr val="434343">
                      <a:lumMod val="75000"/>
                    </a:srgbClr>
                  </a:solidFill>
                  <a:effectLst/>
                  <a:uLnTx/>
                  <a:uFillTx/>
                  <a:latin typeface="Arial"/>
                  <a:ea typeface="+mn-ea"/>
                  <a:cs typeface="Arial"/>
                  <a:sym typeface="Arial"/>
                </a:rPr>
                <a:t>16,7%</a:t>
              </a:r>
            </a:p>
          </p:txBody>
        </p:sp>
        <p:sp>
          <p:nvSpPr>
            <p:cNvPr id="18" name="TextBox 17">
              <a:extLst>
                <a:ext uri="{FF2B5EF4-FFF2-40B4-BE49-F238E27FC236}">
                  <a16:creationId xmlns:a16="http://schemas.microsoft.com/office/drawing/2014/main" id="{D20E93DD-2017-049D-7D11-153569EA4CE6}"/>
                </a:ext>
              </a:extLst>
            </p:cNvPr>
            <p:cNvSpPr txBox="1"/>
            <p:nvPr/>
          </p:nvSpPr>
          <p:spPr>
            <a:xfrm>
              <a:off x="9446386" y="3986257"/>
              <a:ext cx="767888" cy="415498"/>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VN" sz="1050" b="0" i="0" u="none" strike="noStrike" kern="0" cap="none" spc="0" normalizeH="0" baseline="0" noProof="0" dirty="0">
                  <a:ln>
                    <a:noFill/>
                  </a:ln>
                  <a:solidFill>
                    <a:srgbClr val="434343">
                      <a:lumMod val="75000"/>
                    </a:srgbClr>
                  </a:solidFill>
                  <a:effectLst/>
                  <a:uLnTx/>
                  <a:uFillTx/>
                  <a:latin typeface="Arial"/>
                  <a:ea typeface="+mn-ea"/>
                  <a:cs typeface="Arial"/>
                  <a:sym typeface="Arial"/>
                </a:rPr>
                <a:t>Services</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VN" sz="1050" b="0" i="0" u="none" strike="noStrike" kern="0" cap="none" spc="0" normalizeH="0" baseline="0" noProof="0" dirty="0">
                  <a:ln>
                    <a:noFill/>
                  </a:ln>
                  <a:solidFill>
                    <a:srgbClr val="434343">
                      <a:lumMod val="75000"/>
                    </a:srgbClr>
                  </a:solidFill>
                  <a:effectLst/>
                  <a:uLnTx/>
                  <a:uFillTx/>
                  <a:latin typeface="Arial"/>
                  <a:ea typeface="+mn-ea"/>
                  <a:cs typeface="Arial"/>
                  <a:sym typeface="Arial"/>
                </a:rPr>
                <a:t>3,2%</a:t>
              </a:r>
            </a:p>
          </p:txBody>
        </p:sp>
        <p:sp>
          <p:nvSpPr>
            <p:cNvPr id="19" name="TextBox 18">
              <a:extLst>
                <a:ext uri="{FF2B5EF4-FFF2-40B4-BE49-F238E27FC236}">
                  <a16:creationId xmlns:a16="http://schemas.microsoft.com/office/drawing/2014/main" id="{B9C1CBFF-034F-3774-1F93-DE965DE36159}"/>
                </a:ext>
              </a:extLst>
            </p:cNvPr>
            <p:cNvSpPr txBox="1"/>
            <p:nvPr/>
          </p:nvSpPr>
          <p:spPr>
            <a:xfrm>
              <a:off x="8873113" y="4670430"/>
              <a:ext cx="898517" cy="415498"/>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VN" sz="1050" b="0" i="0" u="none" strike="noStrike" kern="0" cap="none" spc="0" normalizeH="0" baseline="0" noProof="0" dirty="0">
                  <a:ln>
                    <a:noFill/>
                  </a:ln>
                  <a:solidFill>
                    <a:srgbClr val="434343">
                      <a:lumMod val="75000"/>
                    </a:srgbClr>
                  </a:solidFill>
                  <a:effectLst/>
                  <a:uLnTx/>
                  <a:uFillTx/>
                  <a:latin typeface="Arial"/>
                  <a:ea typeface="+mn-ea"/>
                  <a:cs typeface="Arial"/>
                  <a:sym typeface="Arial"/>
                </a:rPr>
                <a:t>Household</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VN" sz="1050" b="0" i="0" u="none" strike="noStrike" kern="0" cap="none" spc="0" normalizeH="0" baseline="0" noProof="0" dirty="0">
                  <a:ln>
                    <a:noFill/>
                  </a:ln>
                  <a:solidFill>
                    <a:srgbClr val="434343">
                      <a:lumMod val="75000"/>
                    </a:srgbClr>
                  </a:solidFill>
                  <a:effectLst/>
                  <a:uLnTx/>
                  <a:uFillTx/>
                  <a:latin typeface="Arial"/>
                  <a:ea typeface="+mn-ea"/>
                  <a:cs typeface="Arial"/>
                  <a:sym typeface="Arial"/>
                </a:rPr>
                <a:t>15,3 %</a:t>
              </a:r>
            </a:p>
          </p:txBody>
        </p:sp>
      </p:grpSp>
    </p:spTree>
    <p:extLst>
      <p:ext uri="{BB962C8B-B14F-4D97-AF65-F5344CB8AC3E}">
        <p14:creationId xmlns:p14="http://schemas.microsoft.com/office/powerpoint/2010/main" val="11278544"/>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C544FE1-B81F-48E8-82DE-1E1E856233D3}"/>
              </a:ext>
            </a:extLst>
          </p:cNvPr>
          <p:cNvSpPr>
            <a:spLocks noGrp="1"/>
          </p:cNvSpPr>
          <p:nvPr>
            <p:ph type="title"/>
          </p:nvPr>
        </p:nvSpPr>
        <p:spPr>
          <a:xfrm>
            <a:off x="577516" y="571885"/>
            <a:ext cx="11020926" cy="495200"/>
          </a:xfrm>
        </p:spPr>
        <p:txBody>
          <a:bodyPr>
            <a:noAutofit/>
          </a:bodyPr>
          <a:lstStyle/>
          <a:p>
            <a:r>
              <a:rPr lang="en-US" sz="3200">
                <a:solidFill>
                  <a:schemeClr val="accent1">
                    <a:lumMod val="50000"/>
                  </a:schemeClr>
                </a:solidFill>
              </a:rPr>
              <a:t>CURRENT STATUS OF ENERGY USE IN VIETNAM</a:t>
            </a:r>
            <a:endParaRPr lang="vi-VN" sz="3200" dirty="0">
              <a:solidFill>
                <a:schemeClr val="accent1">
                  <a:lumMod val="50000"/>
                </a:schemeClr>
              </a:solidFill>
              <a:latin typeface="Arial" panose="020B0604020202020204" pitchFamily="34" charset="0"/>
            </a:endParaRPr>
          </a:p>
        </p:txBody>
      </p:sp>
      <p:grpSp>
        <p:nvGrpSpPr>
          <p:cNvPr id="11" name="Group 10">
            <a:extLst>
              <a:ext uri="{FF2B5EF4-FFF2-40B4-BE49-F238E27FC236}">
                <a16:creationId xmlns:a16="http://schemas.microsoft.com/office/drawing/2014/main" id="{8D3043CF-60DF-D48C-EBC4-F25C6943ED5B}"/>
              </a:ext>
            </a:extLst>
          </p:cNvPr>
          <p:cNvGrpSpPr/>
          <p:nvPr/>
        </p:nvGrpSpPr>
        <p:grpSpPr>
          <a:xfrm>
            <a:off x="838856" y="1439499"/>
            <a:ext cx="10236495" cy="4656501"/>
            <a:chOff x="960895" y="1439499"/>
            <a:chExt cx="10270211" cy="4846616"/>
          </a:xfrm>
        </p:grpSpPr>
        <p:pic>
          <p:nvPicPr>
            <p:cNvPr id="2" name="Picture 1">
              <a:extLst>
                <a:ext uri="{FF2B5EF4-FFF2-40B4-BE49-F238E27FC236}">
                  <a16:creationId xmlns:a16="http://schemas.microsoft.com/office/drawing/2014/main" id="{1FE94DCC-9A10-B44A-F992-BD613E1E8FFC}"/>
                </a:ext>
              </a:extLst>
            </p:cNvPr>
            <p:cNvPicPr>
              <a:picLocks noChangeAspect="1"/>
            </p:cNvPicPr>
            <p:nvPr/>
          </p:nvPicPr>
          <p:blipFill>
            <a:blip r:embed="rId2"/>
            <a:stretch>
              <a:fillRect/>
            </a:stretch>
          </p:blipFill>
          <p:spPr>
            <a:xfrm>
              <a:off x="960895" y="1439499"/>
              <a:ext cx="10270211" cy="4846616"/>
            </a:xfrm>
            <a:prstGeom prst="rect">
              <a:avLst/>
            </a:prstGeom>
          </p:spPr>
        </p:pic>
        <p:sp>
          <p:nvSpPr>
            <p:cNvPr id="4" name="TextBox 3">
              <a:extLst>
                <a:ext uri="{FF2B5EF4-FFF2-40B4-BE49-F238E27FC236}">
                  <a16:creationId xmlns:a16="http://schemas.microsoft.com/office/drawing/2014/main" id="{DE1524B3-4018-3557-60C2-CC45220E1AAE}"/>
                </a:ext>
              </a:extLst>
            </p:cNvPr>
            <p:cNvSpPr txBox="1"/>
            <p:nvPr/>
          </p:nvSpPr>
          <p:spPr>
            <a:xfrm>
              <a:off x="1343025" y="1557338"/>
              <a:ext cx="2528888" cy="666977"/>
            </a:xfrm>
            <a:prstGeom prst="rect">
              <a:avLst/>
            </a:prstGeom>
            <a:solidFill>
              <a:schemeClr val="bg1"/>
            </a:solidFill>
          </p:spPr>
          <p:txBody>
            <a:bodyPr wrap="square" rtlCol="0">
              <a:sp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867" b="0" i="0" u="none" strike="noStrike" kern="0" cap="none" spc="0" normalizeH="0" baseline="0" noProof="0" dirty="0">
                  <a:ln>
                    <a:noFill/>
                  </a:ln>
                  <a:solidFill>
                    <a:srgbClr val="434343">
                      <a:lumMod val="75000"/>
                    </a:srgbClr>
                  </a:solidFill>
                  <a:effectLst/>
                  <a:uLnTx/>
                  <a:uFillTx/>
                  <a:latin typeface="Arial"/>
                  <a:ea typeface="+mn-ea"/>
                  <a:cs typeface="Arial"/>
                  <a:sym typeface="Arial"/>
                </a:rPr>
                <a:t>Agriculture, forestry and fisheries</a:t>
              </a:r>
              <a:endParaRPr kumimoji="0" lang="en-VN" sz="1867" b="0" i="0" u="none" strike="noStrike" kern="0" cap="none" spc="0" normalizeH="0" baseline="0" noProof="0" dirty="0">
                <a:ln>
                  <a:noFill/>
                </a:ln>
                <a:solidFill>
                  <a:srgbClr val="434343">
                    <a:lumMod val="75000"/>
                  </a:srgbClr>
                </a:solidFill>
                <a:effectLst/>
                <a:uLnTx/>
                <a:uFillTx/>
                <a:latin typeface="Arial"/>
                <a:ea typeface="+mn-ea"/>
                <a:cs typeface="Arial"/>
                <a:sym typeface="Arial"/>
              </a:endParaRPr>
            </a:p>
          </p:txBody>
        </p:sp>
        <p:sp>
          <p:nvSpPr>
            <p:cNvPr id="5" name="TextBox 4">
              <a:extLst>
                <a:ext uri="{FF2B5EF4-FFF2-40B4-BE49-F238E27FC236}">
                  <a16:creationId xmlns:a16="http://schemas.microsoft.com/office/drawing/2014/main" id="{F3D90F8A-2A1B-8C59-8D0A-2546C9D662C4}"/>
                </a:ext>
              </a:extLst>
            </p:cNvPr>
            <p:cNvSpPr txBox="1"/>
            <p:nvPr/>
          </p:nvSpPr>
          <p:spPr>
            <a:xfrm>
              <a:off x="1343025" y="2342154"/>
              <a:ext cx="2528888" cy="379656"/>
            </a:xfrm>
            <a:prstGeom prst="rect">
              <a:avLst/>
            </a:prstGeom>
            <a:solidFill>
              <a:schemeClr val="bg1"/>
            </a:solidFill>
          </p:spPr>
          <p:txBody>
            <a:bodyPr wrap="square" rtlCol="0">
              <a:sp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en-VN" sz="1867" b="0" i="0" u="none" strike="noStrike" kern="0" cap="none" spc="0" normalizeH="0" baseline="0" noProof="0" dirty="0">
                  <a:ln>
                    <a:noFill/>
                  </a:ln>
                  <a:solidFill>
                    <a:srgbClr val="434343">
                      <a:lumMod val="75000"/>
                    </a:srgbClr>
                  </a:solidFill>
                  <a:effectLst/>
                  <a:uLnTx/>
                  <a:uFillTx/>
                  <a:latin typeface="Arial"/>
                  <a:ea typeface="+mn-ea"/>
                  <a:cs typeface="Arial"/>
                  <a:sym typeface="Arial"/>
                </a:rPr>
                <a:t>Construction</a:t>
              </a:r>
            </a:p>
          </p:txBody>
        </p:sp>
        <p:sp>
          <p:nvSpPr>
            <p:cNvPr id="6" name="TextBox 5">
              <a:extLst>
                <a:ext uri="{FF2B5EF4-FFF2-40B4-BE49-F238E27FC236}">
                  <a16:creationId xmlns:a16="http://schemas.microsoft.com/office/drawing/2014/main" id="{CAAE5149-F7C6-9688-AFAC-AEF040608114}"/>
                </a:ext>
              </a:extLst>
            </p:cNvPr>
            <p:cNvSpPr txBox="1"/>
            <p:nvPr/>
          </p:nvSpPr>
          <p:spPr>
            <a:xfrm>
              <a:off x="1343025" y="3049344"/>
              <a:ext cx="2528888" cy="379656"/>
            </a:xfrm>
            <a:prstGeom prst="rect">
              <a:avLst/>
            </a:prstGeom>
            <a:solidFill>
              <a:schemeClr val="bg1"/>
            </a:solidFill>
          </p:spPr>
          <p:txBody>
            <a:bodyPr wrap="square" rtlCol="0">
              <a:sp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en-VN" sz="1867" b="0" i="0" u="none" strike="noStrike" kern="0" cap="none" spc="0" normalizeH="0" baseline="0" noProof="0" dirty="0">
                  <a:ln>
                    <a:noFill/>
                  </a:ln>
                  <a:solidFill>
                    <a:srgbClr val="434343">
                      <a:lumMod val="75000"/>
                    </a:srgbClr>
                  </a:solidFill>
                  <a:effectLst/>
                  <a:uLnTx/>
                  <a:uFillTx/>
                  <a:latin typeface="Arial"/>
                  <a:ea typeface="+mn-ea"/>
                  <a:cs typeface="Arial"/>
                  <a:sym typeface="Arial"/>
                </a:rPr>
                <a:t>Industry</a:t>
              </a:r>
            </a:p>
          </p:txBody>
        </p:sp>
        <p:sp>
          <p:nvSpPr>
            <p:cNvPr id="7" name="TextBox 6">
              <a:extLst>
                <a:ext uri="{FF2B5EF4-FFF2-40B4-BE49-F238E27FC236}">
                  <a16:creationId xmlns:a16="http://schemas.microsoft.com/office/drawing/2014/main" id="{5F82DF49-932B-C0A7-F9A6-BE2615E11010}"/>
                </a:ext>
              </a:extLst>
            </p:cNvPr>
            <p:cNvSpPr txBox="1"/>
            <p:nvPr/>
          </p:nvSpPr>
          <p:spPr>
            <a:xfrm>
              <a:off x="1071563" y="3672979"/>
              <a:ext cx="2800350" cy="379656"/>
            </a:xfrm>
            <a:prstGeom prst="rect">
              <a:avLst/>
            </a:prstGeom>
            <a:solidFill>
              <a:schemeClr val="bg1"/>
            </a:solidFill>
          </p:spPr>
          <p:txBody>
            <a:bodyPr wrap="square" rtlCol="0">
              <a:sp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en-VN" sz="1867" b="0" i="0" u="none" strike="noStrike" kern="0" cap="none" spc="0" normalizeH="0" baseline="0" noProof="0" dirty="0">
                  <a:ln>
                    <a:noFill/>
                  </a:ln>
                  <a:solidFill>
                    <a:srgbClr val="434343">
                      <a:lumMod val="75000"/>
                    </a:srgbClr>
                  </a:solidFill>
                  <a:effectLst/>
                  <a:uLnTx/>
                  <a:uFillTx/>
                  <a:latin typeface="Arial"/>
                  <a:ea typeface="+mn-ea"/>
                  <a:cs typeface="Arial"/>
                  <a:sym typeface="Arial"/>
                </a:rPr>
                <a:t>Non- energy</a:t>
              </a:r>
            </a:p>
          </p:txBody>
        </p:sp>
        <p:sp>
          <p:nvSpPr>
            <p:cNvPr id="8" name="TextBox 7">
              <a:extLst>
                <a:ext uri="{FF2B5EF4-FFF2-40B4-BE49-F238E27FC236}">
                  <a16:creationId xmlns:a16="http://schemas.microsoft.com/office/drawing/2014/main" id="{5EC6BD9E-7942-45B8-552A-E189CA6C78F1}"/>
                </a:ext>
              </a:extLst>
            </p:cNvPr>
            <p:cNvSpPr txBox="1"/>
            <p:nvPr/>
          </p:nvSpPr>
          <p:spPr>
            <a:xfrm>
              <a:off x="1343025" y="4380169"/>
              <a:ext cx="2528888" cy="379656"/>
            </a:xfrm>
            <a:prstGeom prst="rect">
              <a:avLst/>
            </a:prstGeom>
            <a:solidFill>
              <a:schemeClr val="bg1"/>
            </a:solidFill>
          </p:spPr>
          <p:txBody>
            <a:bodyPr wrap="square" rtlCol="0">
              <a:sp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en-VN" sz="1867" b="0" i="0" u="none" strike="noStrike" kern="0" cap="none" spc="0" normalizeH="0" baseline="0" noProof="0" dirty="0">
                  <a:ln>
                    <a:noFill/>
                  </a:ln>
                  <a:solidFill>
                    <a:srgbClr val="434343">
                      <a:lumMod val="75000"/>
                    </a:srgbClr>
                  </a:solidFill>
                  <a:effectLst/>
                  <a:uLnTx/>
                  <a:uFillTx/>
                  <a:latin typeface="Arial"/>
                  <a:ea typeface="+mn-ea"/>
                  <a:cs typeface="Arial"/>
                  <a:sym typeface="Arial"/>
                </a:rPr>
                <a:t>Household</a:t>
              </a:r>
            </a:p>
          </p:txBody>
        </p:sp>
        <p:sp>
          <p:nvSpPr>
            <p:cNvPr id="9" name="TextBox 8">
              <a:extLst>
                <a:ext uri="{FF2B5EF4-FFF2-40B4-BE49-F238E27FC236}">
                  <a16:creationId xmlns:a16="http://schemas.microsoft.com/office/drawing/2014/main" id="{44AE5BD3-869C-E9B6-D71E-AFE7C6094693}"/>
                </a:ext>
              </a:extLst>
            </p:cNvPr>
            <p:cNvSpPr txBox="1"/>
            <p:nvPr/>
          </p:nvSpPr>
          <p:spPr>
            <a:xfrm>
              <a:off x="1343025" y="5087359"/>
              <a:ext cx="2528888" cy="379656"/>
            </a:xfrm>
            <a:prstGeom prst="rect">
              <a:avLst/>
            </a:prstGeom>
            <a:solidFill>
              <a:schemeClr val="bg1"/>
            </a:solidFill>
          </p:spPr>
          <p:txBody>
            <a:bodyPr wrap="square" rtlCol="0">
              <a:sp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en-VN" sz="1867" b="0" i="0" u="none" strike="noStrike" kern="0" cap="none" spc="0" normalizeH="0" baseline="0" noProof="0" dirty="0">
                  <a:ln>
                    <a:noFill/>
                  </a:ln>
                  <a:solidFill>
                    <a:srgbClr val="434343">
                      <a:lumMod val="75000"/>
                    </a:srgbClr>
                  </a:solidFill>
                  <a:effectLst/>
                  <a:uLnTx/>
                  <a:uFillTx/>
                  <a:latin typeface="Arial"/>
                  <a:ea typeface="+mn-ea"/>
                  <a:cs typeface="Arial"/>
                  <a:sym typeface="Arial"/>
                </a:rPr>
                <a:t>Services</a:t>
              </a:r>
            </a:p>
          </p:txBody>
        </p:sp>
        <p:sp>
          <p:nvSpPr>
            <p:cNvPr id="10" name="TextBox 9">
              <a:extLst>
                <a:ext uri="{FF2B5EF4-FFF2-40B4-BE49-F238E27FC236}">
                  <a16:creationId xmlns:a16="http://schemas.microsoft.com/office/drawing/2014/main" id="{8CC90477-AAA6-BB9F-3C7F-1922C11CF3F3}"/>
                </a:ext>
              </a:extLst>
            </p:cNvPr>
            <p:cNvSpPr txBox="1"/>
            <p:nvPr/>
          </p:nvSpPr>
          <p:spPr>
            <a:xfrm>
              <a:off x="1343025" y="5686737"/>
              <a:ext cx="2528888" cy="379656"/>
            </a:xfrm>
            <a:prstGeom prst="rect">
              <a:avLst/>
            </a:prstGeom>
            <a:solidFill>
              <a:schemeClr val="bg1"/>
            </a:solidFill>
          </p:spPr>
          <p:txBody>
            <a:bodyPr wrap="square" rtlCol="0">
              <a:sp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en-VN" sz="1867" b="0" i="0" u="none" strike="noStrike" kern="0" cap="none" spc="0" normalizeH="0" baseline="0" noProof="0" dirty="0">
                  <a:ln>
                    <a:noFill/>
                  </a:ln>
                  <a:solidFill>
                    <a:srgbClr val="434343">
                      <a:lumMod val="75000"/>
                    </a:srgbClr>
                  </a:solidFill>
                  <a:effectLst/>
                  <a:uLnTx/>
                  <a:uFillTx/>
                  <a:latin typeface="Arial"/>
                  <a:ea typeface="+mn-ea"/>
                  <a:cs typeface="Arial"/>
                  <a:sym typeface="Arial"/>
                </a:rPr>
                <a:t>Transportation</a:t>
              </a:r>
            </a:p>
          </p:txBody>
        </p:sp>
      </p:grpSp>
    </p:spTree>
    <p:extLst>
      <p:ext uri="{BB962C8B-B14F-4D97-AF65-F5344CB8AC3E}">
        <p14:creationId xmlns:p14="http://schemas.microsoft.com/office/powerpoint/2010/main" val="6270013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7E60E0-986D-D900-26B5-9961CE602FCE}"/>
              </a:ext>
            </a:extLst>
          </p:cNvPr>
          <p:cNvSpPr>
            <a:spLocks noGrp="1"/>
          </p:cNvSpPr>
          <p:nvPr>
            <p:ph type="title"/>
          </p:nvPr>
        </p:nvSpPr>
        <p:spPr>
          <a:xfrm>
            <a:off x="609600" y="455427"/>
            <a:ext cx="10972800" cy="701433"/>
          </a:xfrm>
        </p:spPr>
        <p:txBody>
          <a:bodyPr>
            <a:noAutofit/>
          </a:bodyPr>
          <a:lstStyle/>
          <a:p>
            <a:pPr algn="ctr"/>
            <a:r>
              <a:rPr lang="en-US">
                <a:solidFill>
                  <a:schemeClr val="accent1">
                    <a:lumMod val="50000"/>
                  </a:schemeClr>
                </a:solidFill>
              </a:rPr>
              <a:t>CHARACTERISTICS OF ENERGY CONSUMPTION </a:t>
            </a:r>
            <a:br>
              <a:rPr lang="en-US">
                <a:solidFill>
                  <a:schemeClr val="accent1">
                    <a:lumMod val="50000"/>
                  </a:schemeClr>
                </a:solidFill>
              </a:rPr>
            </a:br>
            <a:r>
              <a:rPr lang="en-US">
                <a:solidFill>
                  <a:schemeClr val="accent1">
                    <a:lumMod val="50000"/>
                  </a:schemeClr>
                </a:solidFill>
              </a:rPr>
              <a:t>IN VIETNAM’S INDUSTRY</a:t>
            </a:r>
            <a:endParaRPr lang="en-US" dirty="0">
              <a:solidFill>
                <a:schemeClr val="accent1">
                  <a:lumMod val="50000"/>
                </a:schemeClr>
              </a:solidFill>
            </a:endParaRPr>
          </a:p>
        </p:txBody>
      </p:sp>
      <p:sp>
        <p:nvSpPr>
          <p:cNvPr id="3" name="Content Placeholder 2">
            <a:extLst>
              <a:ext uri="{FF2B5EF4-FFF2-40B4-BE49-F238E27FC236}">
                <a16:creationId xmlns:a16="http://schemas.microsoft.com/office/drawing/2014/main" id="{B3A7010B-C688-7D56-11A7-7B487689FD41}"/>
              </a:ext>
            </a:extLst>
          </p:cNvPr>
          <p:cNvSpPr>
            <a:spLocks noGrp="1"/>
          </p:cNvSpPr>
          <p:nvPr>
            <p:ph idx="1"/>
          </p:nvPr>
        </p:nvSpPr>
        <p:spPr>
          <a:xfrm>
            <a:off x="609600" y="1430078"/>
            <a:ext cx="10972800" cy="4747450"/>
          </a:xfrm>
        </p:spPr>
        <p:txBody>
          <a:bodyPr>
            <a:normAutofit fontScale="92500" lnSpcReduction="20000"/>
          </a:bodyPr>
          <a:lstStyle/>
          <a:p>
            <a:pPr algn="just">
              <a:lnSpc>
                <a:spcPct val="150000"/>
              </a:lnSpc>
              <a:buFont typeface="Wingdings" pitchFamily="2" charset="2"/>
              <a:buChar char="v"/>
            </a:pPr>
            <a:r>
              <a:rPr lang="en-US" dirty="0"/>
              <a:t>The industry is the leading energy consumer sector in Vietnam, based on electricity consumption and final energy consumption</a:t>
            </a:r>
          </a:p>
          <a:p>
            <a:pPr algn="just">
              <a:lnSpc>
                <a:spcPct val="150000"/>
              </a:lnSpc>
              <a:buFont typeface="Wingdings" pitchFamily="2" charset="2"/>
              <a:buChar char="v"/>
            </a:pPr>
            <a:r>
              <a:rPr lang="vi-VN" dirty="0"/>
              <a:t>Vietnam currently has 3,491 (in 2023) DEUs (up from 2496 establishments since 2017) consuming 51,393,648 TOE, of which 2,864 DEUs in the industrial segment account for the majority, consuming 40,586,299 TOE. Vietnam's industry has a great advantage in energy saving.</a:t>
            </a:r>
          </a:p>
          <a:p>
            <a:pPr algn="just">
              <a:lnSpc>
                <a:spcPct val="150000"/>
              </a:lnSpc>
              <a:buFont typeface="Wingdings" pitchFamily="2" charset="2"/>
              <a:buChar char="v"/>
            </a:pPr>
            <a:r>
              <a:rPr lang="en-US" dirty="0"/>
              <a:t>In which, seafood industry has </a:t>
            </a:r>
            <a:r>
              <a:rPr lang="en-US" b="1" dirty="0"/>
              <a:t>80-90 DEUs</a:t>
            </a:r>
            <a:r>
              <a:rPr lang="en-US" dirty="0"/>
              <a:t>, represent </a:t>
            </a:r>
            <a:r>
              <a:rPr lang="en-US" b="1" dirty="0"/>
              <a:t>3.14%</a:t>
            </a:r>
            <a:r>
              <a:rPr lang="en-US" dirty="0"/>
              <a:t> of the total number of DEUs.</a:t>
            </a:r>
          </a:p>
          <a:p>
            <a:pPr algn="just">
              <a:lnSpc>
                <a:spcPct val="150000"/>
              </a:lnSpc>
              <a:buFont typeface="Wingdings" pitchFamily="2" charset="2"/>
              <a:buChar char="v"/>
            </a:pPr>
            <a:r>
              <a:rPr lang="en-US" dirty="0"/>
              <a:t>By 2025, Vietnam requires 100% of designated energy-using enterprises to implement energy management systems as mandated by Decision 280/QD-TTG from the Prime Minister approving the National Program for Energy Efficiency for the 2019-2030 period.</a:t>
            </a:r>
          </a:p>
          <a:p>
            <a:pPr algn="just">
              <a:lnSpc>
                <a:spcPct val="150000"/>
              </a:lnSpc>
              <a:buFont typeface="Wingdings" pitchFamily="2" charset="2"/>
              <a:buChar char="v"/>
            </a:pPr>
            <a:r>
              <a:rPr lang="en-US" dirty="0"/>
              <a:t>The application of Energy Management Systems in Vietnam is still limited and weak. Many enterprises only implement these systems to meet legal requirements.</a:t>
            </a:r>
            <a:endParaRPr lang="vi-VN" dirty="0"/>
          </a:p>
        </p:txBody>
      </p:sp>
    </p:spTree>
    <p:extLst>
      <p:ext uri="{BB962C8B-B14F-4D97-AF65-F5344CB8AC3E}">
        <p14:creationId xmlns:p14="http://schemas.microsoft.com/office/powerpoint/2010/main" val="1737215133"/>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hart 7">
            <a:extLst>
              <a:ext uri="{FF2B5EF4-FFF2-40B4-BE49-F238E27FC236}">
                <a16:creationId xmlns:a16="http://schemas.microsoft.com/office/drawing/2014/main" id="{C37F59E7-F36E-4EAB-8410-4143C8D1E9AF}"/>
              </a:ext>
            </a:extLst>
          </p:cNvPr>
          <p:cNvGraphicFramePr>
            <a:graphicFrameLocks/>
          </p:cNvGraphicFramePr>
          <p:nvPr>
            <p:extLst>
              <p:ext uri="{D42A27DB-BD31-4B8C-83A1-F6EECF244321}">
                <p14:modId xmlns:p14="http://schemas.microsoft.com/office/powerpoint/2010/main" val="222057283"/>
              </p:ext>
            </p:extLst>
          </p:nvPr>
        </p:nvGraphicFramePr>
        <p:xfrm>
          <a:off x="2055851" y="1381560"/>
          <a:ext cx="8017789" cy="4455360"/>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a:extLst>
              <a:ext uri="{FF2B5EF4-FFF2-40B4-BE49-F238E27FC236}">
                <a16:creationId xmlns:a16="http://schemas.microsoft.com/office/drawing/2014/main" id="{547C98DE-B5D6-58DE-FFAA-2D521470DAC2}"/>
              </a:ext>
            </a:extLst>
          </p:cNvPr>
          <p:cNvSpPr>
            <a:spLocks noGrp="1"/>
          </p:cNvSpPr>
          <p:nvPr>
            <p:ph type="title"/>
          </p:nvPr>
        </p:nvSpPr>
        <p:spPr>
          <a:xfrm>
            <a:off x="587828" y="509813"/>
            <a:ext cx="10989129" cy="654050"/>
          </a:xfrm>
        </p:spPr>
        <p:txBody>
          <a:bodyPr>
            <a:noAutofit/>
          </a:bodyPr>
          <a:lstStyle/>
          <a:p>
            <a:pPr algn="ctr"/>
            <a:r>
              <a:rPr lang="vi-VN" sz="3200">
                <a:solidFill>
                  <a:schemeClr val="accent1">
                    <a:lumMod val="50000"/>
                  </a:schemeClr>
                </a:solidFill>
                <a:latin typeface="+mn-lt"/>
              </a:rPr>
              <a:t>DEUs</a:t>
            </a:r>
            <a:endParaRPr lang="en-US" sz="3200" dirty="0">
              <a:solidFill>
                <a:schemeClr val="accent1">
                  <a:lumMod val="50000"/>
                </a:schemeClr>
              </a:solidFill>
              <a:latin typeface="+mn-lt"/>
            </a:endParaRPr>
          </a:p>
        </p:txBody>
      </p:sp>
      <p:sp>
        <p:nvSpPr>
          <p:cNvPr id="7" name="TextBox 6">
            <a:extLst>
              <a:ext uri="{FF2B5EF4-FFF2-40B4-BE49-F238E27FC236}">
                <a16:creationId xmlns:a16="http://schemas.microsoft.com/office/drawing/2014/main" id="{B512A8AF-0AD3-E2B0-287C-0D3AB658E9E5}"/>
              </a:ext>
            </a:extLst>
          </p:cNvPr>
          <p:cNvSpPr txBox="1"/>
          <p:nvPr/>
        </p:nvSpPr>
        <p:spPr>
          <a:xfrm>
            <a:off x="2927494" y="6107370"/>
            <a:ext cx="8017789" cy="58477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1600" b="1" i="0" u="none" strike="noStrike" kern="0" cap="none" spc="0" normalizeH="0" baseline="0" noProof="0" dirty="0">
                <a:ln>
                  <a:noFill/>
                </a:ln>
                <a:solidFill>
                  <a:srgbClr val="0070C0"/>
                </a:solidFill>
                <a:effectLst/>
                <a:uLnTx/>
                <a:uFillTx/>
                <a:latin typeface="Arial" panose="020B0604020202020204" pitchFamily="34" charset="0"/>
                <a:cs typeface="Arial"/>
                <a:sym typeface="Arial"/>
              </a:rPr>
              <a:t>Số lượng CSSD NLTD và năng lượng tiêu thụ tương ứng, giai đoạn 2017-2023</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1600" b="0" i="1" u="none" strike="noStrike" kern="0" cap="none" spc="0" normalizeH="0" baseline="0" noProof="0" dirty="0">
                <a:ln>
                  <a:noFill/>
                </a:ln>
                <a:solidFill>
                  <a:srgbClr val="000000"/>
                </a:solidFill>
                <a:effectLst/>
                <a:uLnTx/>
                <a:uFillTx/>
                <a:latin typeface="Arial" panose="020B0604020202020204" pitchFamily="34" charset="0"/>
                <a:cs typeface="Arial"/>
                <a:sym typeface="Arial"/>
              </a:rPr>
              <a:t>(Nguồn: Tổng hợp từ Danh sách CSSD NLTĐ)</a:t>
            </a:r>
            <a:r>
              <a:rPr kumimoji="0" lang="vi-VN" sz="16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 </a:t>
            </a:r>
            <a:endParaRPr kumimoji="0" lang="en-US" sz="1600" b="0" i="0" u="none" strike="noStrike" kern="0" cap="none" spc="0" normalizeH="0" baseline="0" noProof="0" dirty="0">
              <a:ln>
                <a:noFill/>
              </a:ln>
              <a:solidFill>
                <a:srgbClr val="000000"/>
              </a:solidFill>
              <a:effectLst/>
              <a:uLnTx/>
              <a:uFillTx/>
              <a:latin typeface="Arial"/>
              <a:cs typeface="Arial"/>
              <a:sym typeface="Arial"/>
            </a:endParaRPr>
          </a:p>
        </p:txBody>
      </p:sp>
      <p:sp>
        <p:nvSpPr>
          <p:cNvPr id="3" name="TextBox 2">
            <a:extLst>
              <a:ext uri="{FF2B5EF4-FFF2-40B4-BE49-F238E27FC236}">
                <a16:creationId xmlns:a16="http://schemas.microsoft.com/office/drawing/2014/main" id="{93C569B5-E03C-D219-A5AA-7198121FA57D}"/>
              </a:ext>
            </a:extLst>
          </p:cNvPr>
          <p:cNvSpPr txBox="1"/>
          <p:nvPr/>
        </p:nvSpPr>
        <p:spPr>
          <a:xfrm>
            <a:off x="2705769" y="1381792"/>
            <a:ext cx="6581665" cy="379656"/>
          </a:xfrm>
          <a:prstGeom prst="rect">
            <a:avLst/>
          </a:prstGeom>
          <a:noFill/>
        </p:spPr>
        <p:txBody>
          <a:bodyPr wrap="square">
            <a:spAutoFit/>
          </a:bodyPr>
          <a:lstStyle/>
          <a:p>
            <a:r>
              <a:rPr lang="vi-VN" b="1" dirty="0">
                <a:solidFill>
                  <a:srgbClr val="FF0000"/>
                </a:solidFill>
              </a:rPr>
              <a:t>The seafood processing industry has about 80-90 DEUs</a:t>
            </a:r>
            <a:endParaRPr lang="en-VN" dirty="0"/>
          </a:p>
        </p:txBody>
      </p:sp>
    </p:spTree>
    <p:extLst>
      <p:ext uri="{BB962C8B-B14F-4D97-AF65-F5344CB8AC3E}">
        <p14:creationId xmlns:p14="http://schemas.microsoft.com/office/powerpoint/2010/main" val="4242198092"/>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B7DEDB-7F3E-2A64-0EDE-FED4EB00B563}"/>
              </a:ext>
            </a:extLst>
          </p:cNvPr>
          <p:cNvSpPr>
            <a:spLocks noGrp="1"/>
          </p:cNvSpPr>
          <p:nvPr>
            <p:ph type="title"/>
          </p:nvPr>
        </p:nvSpPr>
        <p:spPr>
          <a:xfrm>
            <a:off x="683941" y="438482"/>
            <a:ext cx="10896379" cy="693981"/>
          </a:xfrm>
        </p:spPr>
        <p:txBody>
          <a:bodyPr>
            <a:normAutofit/>
          </a:bodyPr>
          <a:lstStyle/>
          <a:p>
            <a:pPr algn="ctr"/>
            <a:r>
              <a:rPr lang="en-US">
                <a:solidFill>
                  <a:schemeClr val="accent1">
                    <a:lumMod val="50000"/>
                  </a:schemeClr>
                </a:solidFill>
              </a:rPr>
              <a:t>EE TARGETS FOR VIETNAM'S INDUSTRIAL SECTORS BY 2030</a:t>
            </a:r>
            <a:endParaRPr lang="en-US" dirty="0">
              <a:solidFill>
                <a:schemeClr val="accent1">
                  <a:lumMod val="50000"/>
                </a:schemeClr>
              </a:solidFill>
            </a:endParaRPr>
          </a:p>
        </p:txBody>
      </p:sp>
      <p:graphicFrame>
        <p:nvGraphicFramePr>
          <p:cNvPr id="5" name="Table 4">
            <a:extLst>
              <a:ext uri="{FF2B5EF4-FFF2-40B4-BE49-F238E27FC236}">
                <a16:creationId xmlns:a16="http://schemas.microsoft.com/office/drawing/2014/main" id="{A128C5AB-2A8D-BDE4-39BD-0C43EE4EC104}"/>
              </a:ext>
            </a:extLst>
          </p:cNvPr>
          <p:cNvGraphicFramePr>
            <a:graphicFrameLocks noGrp="1"/>
          </p:cNvGraphicFramePr>
          <p:nvPr>
            <p:extLst>
              <p:ext uri="{D42A27DB-BD31-4B8C-83A1-F6EECF244321}">
                <p14:modId xmlns:p14="http://schemas.microsoft.com/office/powerpoint/2010/main" val="286519042"/>
              </p:ext>
            </p:extLst>
          </p:nvPr>
        </p:nvGraphicFramePr>
        <p:xfrm>
          <a:off x="683941" y="1515451"/>
          <a:ext cx="10896379" cy="4800789"/>
        </p:xfrm>
        <a:graphic>
          <a:graphicData uri="http://schemas.openxmlformats.org/drawingml/2006/table">
            <a:tbl>
              <a:tblPr/>
              <a:tblGrid>
                <a:gridCol w="5136304">
                  <a:extLst>
                    <a:ext uri="{9D8B030D-6E8A-4147-A177-3AD203B41FA5}">
                      <a16:colId xmlns:a16="http://schemas.microsoft.com/office/drawing/2014/main" val="1979017036"/>
                    </a:ext>
                  </a:extLst>
                </a:gridCol>
                <a:gridCol w="1682224">
                  <a:extLst>
                    <a:ext uri="{9D8B030D-6E8A-4147-A177-3AD203B41FA5}">
                      <a16:colId xmlns:a16="http://schemas.microsoft.com/office/drawing/2014/main" val="3893941539"/>
                    </a:ext>
                  </a:extLst>
                </a:gridCol>
                <a:gridCol w="1365155">
                  <a:extLst>
                    <a:ext uri="{9D8B030D-6E8A-4147-A177-3AD203B41FA5}">
                      <a16:colId xmlns:a16="http://schemas.microsoft.com/office/drawing/2014/main" val="3304074295"/>
                    </a:ext>
                  </a:extLst>
                </a:gridCol>
                <a:gridCol w="1530029">
                  <a:extLst>
                    <a:ext uri="{9D8B030D-6E8A-4147-A177-3AD203B41FA5}">
                      <a16:colId xmlns:a16="http://schemas.microsoft.com/office/drawing/2014/main" val="1212279981"/>
                    </a:ext>
                  </a:extLst>
                </a:gridCol>
                <a:gridCol w="1182667">
                  <a:extLst>
                    <a:ext uri="{9D8B030D-6E8A-4147-A177-3AD203B41FA5}">
                      <a16:colId xmlns:a16="http://schemas.microsoft.com/office/drawing/2014/main" val="3718809638"/>
                    </a:ext>
                  </a:extLst>
                </a:gridCol>
              </a:tblGrid>
              <a:tr h="864144">
                <a:tc rowSpan="2">
                  <a:txBody>
                    <a:bodyPr/>
                    <a:lstStyle/>
                    <a:p>
                      <a:pPr algn="ctr" fontAlgn="ctr"/>
                      <a:r>
                        <a:rPr lang="en-US" sz="1800" b="1" u="none" strike="noStrike" dirty="0">
                          <a:effectLst/>
                        </a:rPr>
                        <a:t>Industries</a:t>
                      </a:r>
                      <a:endParaRPr lang="en-US" sz="1800" b="1" i="0" u="none" strike="noStrike" dirty="0">
                        <a:solidFill>
                          <a:srgbClr val="000000"/>
                        </a:solidFill>
                        <a:effectLst/>
                        <a:latin typeface="Calibri" panose="020F0502020204030204" pitchFamily="34" charset="0"/>
                      </a:endParaRPr>
                    </a:p>
                  </a:txBody>
                  <a:tcPr marL="10160" marR="10160" marT="10160" marB="0" anchor="ctr"/>
                </a:tc>
                <a:tc gridSpan="2">
                  <a:txBody>
                    <a:bodyPr/>
                    <a:lstStyle/>
                    <a:p>
                      <a:pPr algn="ctr" fontAlgn="b"/>
                      <a:r>
                        <a:rPr lang="en-US" sz="1800" b="1" u="none" strike="noStrike" dirty="0">
                          <a:effectLst/>
                        </a:rPr>
                        <a:t>By 2025</a:t>
                      </a:r>
                      <a:endParaRPr lang="en-US" sz="1800" b="1" i="0" u="none" strike="noStrike" dirty="0">
                        <a:solidFill>
                          <a:srgbClr val="000000"/>
                        </a:solidFill>
                        <a:effectLst/>
                        <a:latin typeface="Calibri" panose="020F0502020204030204" pitchFamily="34" charset="0"/>
                      </a:endParaRPr>
                    </a:p>
                  </a:txBody>
                  <a:tcPr marL="10160" marR="10160" marT="10160" marB="0" anchor="b"/>
                </a:tc>
                <a:tc hMerge="1">
                  <a:txBody>
                    <a:bodyPr/>
                    <a:lstStyle/>
                    <a:p>
                      <a:endParaRPr lang="en-US"/>
                    </a:p>
                  </a:txBody>
                  <a:tcPr/>
                </a:tc>
                <a:tc gridSpan="2">
                  <a:txBody>
                    <a:bodyPr/>
                    <a:lstStyle/>
                    <a:p>
                      <a:pPr algn="ctr" fontAlgn="b"/>
                      <a:r>
                        <a:rPr lang="en-US" sz="1800" b="1" u="none" strike="noStrike" dirty="0">
                          <a:effectLst/>
                        </a:rPr>
                        <a:t>By 2030</a:t>
                      </a:r>
                      <a:endParaRPr lang="en-US" sz="1800" b="1" i="0" u="none" strike="noStrike" dirty="0">
                        <a:solidFill>
                          <a:srgbClr val="000000"/>
                        </a:solidFill>
                        <a:effectLst/>
                        <a:latin typeface="Calibri" panose="020F0502020204030204" pitchFamily="34" charset="0"/>
                      </a:endParaRPr>
                    </a:p>
                  </a:txBody>
                  <a:tcPr marL="10160" marR="10160" marT="10160" marB="0" anchor="b"/>
                </a:tc>
                <a:tc hMerge="1">
                  <a:txBody>
                    <a:bodyPr/>
                    <a:lstStyle/>
                    <a:p>
                      <a:endParaRPr lang="en-US"/>
                    </a:p>
                  </a:txBody>
                  <a:tcPr/>
                </a:tc>
                <a:extLst>
                  <a:ext uri="{0D108BD9-81ED-4DB2-BD59-A6C34878D82A}">
                    <a16:rowId xmlns:a16="http://schemas.microsoft.com/office/drawing/2014/main" val="1215956280"/>
                  </a:ext>
                </a:extLst>
              </a:tr>
              <a:tr h="437405">
                <a:tc vMerge="1">
                  <a:txBody>
                    <a:bodyPr/>
                    <a:lstStyle/>
                    <a:p>
                      <a:endParaRPr lang="en-US"/>
                    </a:p>
                  </a:txBody>
                  <a:tcPr/>
                </a:tc>
                <a:tc>
                  <a:txBody>
                    <a:bodyPr/>
                    <a:lstStyle/>
                    <a:p>
                      <a:pPr algn="ctr" fontAlgn="b"/>
                      <a:r>
                        <a:rPr lang="en-US" sz="1800" u="none" strike="noStrike" dirty="0">
                          <a:effectLst/>
                        </a:rPr>
                        <a:t>From</a:t>
                      </a:r>
                      <a:endParaRPr lang="en-US" sz="1800" b="1"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To</a:t>
                      </a:r>
                      <a:endParaRPr lang="en-US" sz="1800" b="1"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From</a:t>
                      </a:r>
                      <a:endParaRPr lang="en-US" sz="1800" b="1"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To</a:t>
                      </a:r>
                      <a:endParaRPr lang="en-US" sz="1800" b="1"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1054434090"/>
                  </a:ext>
                </a:extLst>
              </a:tr>
              <a:tr h="437405">
                <a:tc>
                  <a:txBody>
                    <a:bodyPr/>
                    <a:lstStyle/>
                    <a:p>
                      <a:pPr algn="l" fontAlgn="b"/>
                      <a:r>
                        <a:rPr lang="en-US" sz="1800" u="none" strike="noStrike" dirty="0">
                          <a:effectLst/>
                        </a:rPr>
                        <a:t>Steel industry</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3</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10</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5</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16.5</a:t>
                      </a:r>
                      <a:endParaRPr lang="en-US" sz="1800" b="0" i="0" u="none" strike="noStrike">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1956422913"/>
                  </a:ext>
                </a:extLst>
              </a:tr>
              <a:tr h="437405">
                <a:tc>
                  <a:txBody>
                    <a:bodyPr/>
                    <a:lstStyle/>
                    <a:p>
                      <a:pPr algn="l" fontAlgn="b"/>
                      <a:r>
                        <a:rPr lang="en-US" sz="1800" b="1" i="0" u="none" strike="noStrike" dirty="0">
                          <a:solidFill>
                            <a:srgbClr val="FF0000"/>
                          </a:solidFill>
                          <a:effectLst/>
                          <a:latin typeface="+mn-lt"/>
                        </a:rPr>
                        <a:t>Seafood process (%)</a:t>
                      </a:r>
                    </a:p>
                  </a:txBody>
                  <a:tcPr marL="10160" marR="10160" marT="10160" marB="0" anchor="b"/>
                </a:tc>
                <a:tc>
                  <a:txBody>
                    <a:bodyPr/>
                    <a:lstStyle/>
                    <a:p>
                      <a:pPr algn="ctr" fontAlgn="b"/>
                      <a:r>
                        <a:rPr lang="en-US" sz="1800" b="1" i="0" u="none" strike="noStrike" dirty="0">
                          <a:solidFill>
                            <a:srgbClr val="FF0000"/>
                          </a:solidFill>
                          <a:effectLst/>
                          <a:latin typeface="+mn-lt"/>
                        </a:rPr>
                        <a:t>5</a:t>
                      </a:r>
                    </a:p>
                  </a:txBody>
                  <a:tcPr marL="10160" marR="10160" marT="10160" marB="0" anchor="b"/>
                </a:tc>
                <a:tc>
                  <a:txBody>
                    <a:bodyPr/>
                    <a:lstStyle/>
                    <a:p>
                      <a:pPr algn="ctr" fontAlgn="b"/>
                      <a:r>
                        <a:rPr lang="en-US" sz="1800" b="1" i="0" u="none" strike="noStrike" dirty="0">
                          <a:solidFill>
                            <a:srgbClr val="FF0000"/>
                          </a:solidFill>
                          <a:effectLst/>
                          <a:latin typeface="+mn-lt"/>
                        </a:rPr>
                        <a:t>7</a:t>
                      </a:r>
                    </a:p>
                  </a:txBody>
                  <a:tcPr marL="10160" marR="10160" marT="10160" marB="0" anchor="b"/>
                </a:tc>
                <a:tc>
                  <a:txBody>
                    <a:bodyPr/>
                    <a:lstStyle/>
                    <a:p>
                      <a:pPr algn="ctr" fontAlgn="b"/>
                      <a:r>
                        <a:rPr lang="en-US" sz="1800" b="1" i="0" u="none" strike="noStrike" dirty="0">
                          <a:solidFill>
                            <a:srgbClr val="FF0000"/>
                          </a:solidFill>
                          <a:effectLst/>
                          <a:latin typeface="+mn-lt"/>
                        </a:rPr>
                        <a:t>8</a:t>
                      </a:r>
                    </a:p>
                  </a:txBody>
                  <a:tcPr marL="10160" marR="10160" marT="10160" marB="0" anchor="b"/>
                </a:tc>
                <a:tc>
                  <a:txBody>
                    <a:bodyPr/>
                    <a:lstStyle/>
                    <a:p>
                      <a:pPr algn="ctr" fontAlgn="b"/>
                      <a:r>
                        <a:rPr lang="en-US" sz="1800" b="1" i="0" u="none" strike="noStrike" dirty="0">
                          <a:solidFill>
                            <a:srgbClr val="FF0000"/>
                          </a:solidFill>
                          <a:effectLst/>
                          <a:latin typeface="+mn-lt"/>
                        </a:rPr>
                        <a:t>10</a:t>
                      </a:r>
                    </a:p>
                  </a:txBody>
                  <a:tcPr marL="10160" marR="10160" marT="10160" marB="0" anchor="b"/>
                </a:tc>
                <a:extLst>
                  <a:ext uri="{0D108BD9-81ED-4DB2-BD59-A6C34878D82A}">
                    <a16:rowId xmlns:a16="http://schemas.microsoft.com/office/drawing/2014/main" val="1173288959"/>
                  </a:ext>
                </a:extLst>
              </a:tr>
              <a:tr h="437405">
                <a:tc>
                  <a:txBody>
                    <a:bodyPr/>
                    <a:lstStyle/>
                    <a:p>
                      <a:pPr algn="l" fontAlgn="b"/>
                      <a:r>
                        <a:rPr lang="en-US" sz="1800" u="none" strike="noStrike" dirty="0">
                          <a:effectLst/>
                        </a:rPr>
                        <a:t>Chemical industry</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7</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10</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1113212332"/>
                  </a:ext>
                </a:extLst>
              </a:tr>
              <a:tr h="437405">
                <a:tc>
                  <a:txBody>
                    <a:bodyPr/>
                    <a:lstStyle/>
                    <a:p>
                      <a:pPr algn="l" fontAlgn="b"/>
                      <a:r>
                        <a:rPr lang="en-US" sz="1800" dirty="0"/>
                        <a:t>Plastic manufacturing industry</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18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22.46</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21.55</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24.81</a:t>
                      </a:r>
                      <a:endParaRPr lang="en-US" sz="1800" b="0" i="0" u="none" strike="noStrike">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2765900644"/>
                  </a:ext>
                </a:extLst>
              </a:tr>
              <a:tr h="437405">
                <a:tc>
                  <a:txBody>
                    <a:bodyPr/>
                    <a:lstStyle/>
                    <a:p>
                      <a:pPr algn="l" fontAlgn="b"/>
                      <a:r>
                        <a:rPr lang="en-US" sz="1800" u="none" strike="noStrike" dirty="0">
                          <a:effectLst/>
                        </a:rPr>
                        <a:t>Cement</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7.5</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10.89</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844396409"/>
                  </a:ext>
                </a:extLst>
              </a:tr>
              <a:tr h="437405">
                <a:tc>
                  <a:txBody>
                    <a:bodyPr/>
                    <a:lstStyle/>
                    <a:p>
                      <a:pPr algn="l" fontAlgn="b"/>
                      <a:r>
                        <a:rPr lang="en-US" sz="1800" dirty="0"/>
                        <a:t>Textile and Garment</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5</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6.8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2802999828"/>
                  </a:ext>
                </a:extLst>
              </a:tr>
              <a:tr h="437405">
                <a:tc>
                  <a:txBody>
                    <a:bodyPr/>
                    <a:lstStyle/>
                    <a:p>
                      <a:pPr algn="l" fontAlgn="b"/>
                      <a:r>
                        <a:rPr lang="en-US" sz="1800" dirty="0"/>
                        <a:t>Beverages and Beer</a:t>
                      </a:r>
                      <a:r>
                        <a:rPr lang="vi-VN" sz="1800" u="none" strike="noStrike" dirty="0">
                          <a:effectLst/>
                        </a:rPr>
                        <a:t>(%)</a:t>
                      </a:r>
                      <a:endParaRPr lang="vi-VN"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3</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6.88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4.6</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8.44</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2126634764"/>
                  </a:ext>
                </a:extLst>
              </a:tr>
              <a:tr h="437405">
                <a:tc>
                  <a:txBody>
                    <a:bodyPr/>
                    <a:lstStyle/>
                    <a:p>
                      <a:pPr algn="l" fontAlgn="b"/>
                      <a:r>
                        <a:rPr lang="en-US" sz="1800" u="none" strike="noStrike" dirty="0">
                          <a:effectLst/>
                        </a:rPr>
                        <a:t>Paper</a:t>
                      </a:r>
                      <a:r>
                        <a:rPr lang="vi-VN"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15.8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9.9</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18.48</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3481119152"/>
                  </a:ext>
                </a:extLst>
              </a:tr>
            </a:tbl>
          </a:graphicData>
        </a:graphic>
      </p:graphicFrame>
    </p:spTree>
    <p:extLst>
      <p:ext uri="{BB962C8B-B14F-4D97-AF65-F5344CB8AC3E}">
        <p14:creationId xmlns:p14="http://schemas.microsoft.com/office/powerpoint/2010/main" val="4046501144"/>
      </p:ext>
    </p:extLst>
  </p:cSld>
  <p:clrMapOvr>
    <a:masterClrMapping/>
  </p:clrMapOvr>
  <p:transition/>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21863</TotalTime>
  <Words>3038</Words>
  <Application>Microsoft Macintosh PowerPoint</Application>
  <PresentationFormat>Widescreen</PresentationFormat>
  <Paragraphs>342</Paragraphs>
  <Slides>37</Slides>
  <Notes>13</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37</vt:i4>
      </vt:variant>
    </vt:vector>
  </HeadingPairs>
  <TitlesOfParts>
    <vt:vector size="47" baseType="lpstr">
      <vt:lpstr>Roboto</vt:lpstr>
      <vt:lpstr>Fira Sans Extra Condensed</vt:lpstr>
      <vt:lpstr>Calibri</vt:lpstr>
      <vt:lpstr>Wingdings</vt:lpstr>
      <vt:lpstr>Times</vt:lpstr>
      <vt:lpstr>맑은 고딕</vt:lpstr>
      <vt:lpstr>Courier New</vt:lpstr>
      <vt:lpstr>Arial</vt:lpstr>
      <vt:lpstr>Energy Saving Infographics by Slidesgo</vt:lpstr>
      <vt:lpstr>2_Energy Saving Infographics by Slidesgo</vt:lpstr>
      <vt:lpstr>TRAINING PROGRAMME  FOR INDUSTRIAL ENTERPRISEs</vt:lpstr>
      <vt:lpstr>OBJECTIVES</vt:lpstr>
      <vt:lpstr>BREAK INTO GROUPS AND DISCUSS</vt:lpstr>
      <vt:lpstr>GLOBAL INDUSTRIAL ENERGY USAGE</vt:lpstr>
      <vt:lpstr>FINAL ENERGY CONSUMPTION BY INDUSTRY IN VIETNAM</vt:lpstr>
      <vt:lpstr>CURRENT STATUS OF ENERGY USE IN VIETNAM</vt:lpstr>
      <vt:lpstr>CHARACTERISTICS OF ENERGY CONSUMPTION  IN VIETNAM’S INDUSTRY</vt:lpstr>
      <vt:lpstr>DEUs</vt:lpstr>
      <vt:lpstr>EE TARGETS FOR VIETNAM'S INDUSTRIAL SECTORS BY 2030</vt:lpstr>
      <vt:lpstr>AVERAGE ELECTRICITY PRICE (2010 – 2024)</vt:lpstr>
      <vt:lpstr>CURRENT STATUS OF ENERGY USE IN INDUSTRY</vt:lpstr>
      <vt:lpstr>ENERGY CONSUMPTION STRUCTURE IN THE INDUSTRY</vt:lpstr>
      <vt:lpstr>CAUSES OF HIGH ENERGY CONSUMPTION</vt:lpstr>
      <vt:lpstr>CHALLENGES IN ENERGY MANAGEMENT AND UTILIZATION</vt:lpstr>
      <vt:lpstr>TRENDS IN SUSTAINABLE DEVELOPMENT IN INDUSTRY</vt:lpstr>
      <vt:lpstr>PowerPoint Presentation</vt:lpstr>
      <vt:lpstr>ENERGY INTENSITY IN KEY INDUSTRIES IN VIETNAM</vt:lpstr>
      <vt:lpstr>BENCHMARKING IN THE SEAFOOD INDUSTRY</vt:lpstr>
      <vt:lpstr>OVERVIEW OF VIETNAM'S SEAFOOD PROCESSING INDUSTRY</vt:lpstr>
      <vt:lpstr>PowerPoint Presentation</vt:lpstr>
      <vt:lpstr>PowerPoint Presentation</vt:lpstr>
      <vt:lpstr>PowerPoint Presentation</vt:lpstr>
      <vt:lpstr>PowerPoint Presentation</vt:lpstr>
      <vt:lpstr>PowerPoint Presentation</vt:lpstr>
      <vt:lpstr>EEMs in the seafood processing industry</vt:lpstr>
      <vt:lpstr>EEMs in the seafood processing industry</vt:lpstr>
      <vt:lpstr>EEMs in the seafood processing industry</vt:lpstr>
      <vt:lpstr>EEMs in the seafood processing industry</vt:lpstr>
      <vt:lpstr>EEMs in the seafood processing industry</vt:lpstr>
      <vt:lpstr>EEMs in the seafood processing industry</vt:lpstr>
      <vt:lpstr>EEMs in the seafood processing industry</vt:lpstr>
      <vt:lpstr>EEMs in the seafood processing industry</vt:lpstr>
      <vt:lpstr>EEMs in the seafood processing industry</vt:lpstr>
      <vt:lpstr>EEMs in the seafood industry in the world</vt:lpstr>
      <vt:lpstr>EEMs in the seafood industry in the world</vt:lpstr>
      <vt:lpstr>Q&amp;A</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TRAINING PROGRAMME  FOR INDUSTRIAL ENTERPRISEs</dc:title>
  <cp:lastModifiedBy>823417-Nguyễn Mạnh Hùng</cp:lastModifiedBy>
  <cp:revision>184</cp:revision>
  <dcterms:modified xsi:type="dcterms:W3CDTF">2025-08-27T03:07:28Z</dcterms:modified>
</cp:coreProperties>
</file>